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41"/>
  </p:notesMasterIdLst>
  <p:sldIdLst>
    <p:sldId id="279" r:id="rId2"/>
    <p:sldId id="775" r:id="rId3"/>
    <p:sldId id="778" r:id="rId4"/>
    <p:sldId id="779" r:id="rId5"/>
    <p:sldId id="782" r:id="rId6"/>
    <p:sldId id="783" r:id="rId7"/>
    <p:sldId id="784" r:id="rId8"/>
    <p:sldId id="785" r:id="rId9"/>
    <p:sldId id="786" r:id="rId10"/>
    <p:sldId id="781" r:id="rId11"/>
    <p:sldId id="766" r:id="rId12"/>
    <p:sldId id="790" r:id="rId13"/>
    <p:sldId id="791" r:id="rId14"/>
    <p:sldId id="792" r:id="rId15"/>
    <p:sldId id="788" r:id="rId16"/>
    <p:sldId id="793" r:id="rId17"/>
    <p:sldId id="795" r:id="rId18"/>
    <p:sldId id="794" r:id="rId19"/>
    <p:sldId id="797" r:id="rId20"/>
    <p:sldId id="796" r:id="rId21"/>
    <p:sldId id="799" r:id="rId22"/>
    <p:sldId id="798" r:id="rId23"/>
    <p:sldId id="801" r:id="rId24"/>
    <p:sldId id="789" r:id="rId25"/>
    <p:sldId id="804" r:id="rId26"/>
    <p:sldId id="805" r:id="rId27"/>
    <p:sldId id="806" r:id="rId28"/>
    <p:sldId id="807" r:id="rId29"/>
    <p:sldId id="808" r:id="rId30"/>
    <p:sldId id="780" r:id="rId31"/>
    <p:sldId id="802" r:id="rId32"/>
    <p:sldId id="803" r:id="rId33"/>
    <p:sldId id="812" r:id="rId34"/>
    <p:sldId id="810" r:id="rId35"/>
    <p:sldId id="814" r:id="rId36"/>
    <p:sldId id="800" r:id="rId37"/>
    <p:sldId id="811" r:id="rId38"/>
    <p:sldId id="818" r:id="rId39"/>
    <p:sldId id="819" r:id="rId40"/>
  </p:sldIdLst>
  <p:sldSz cx="9144000" cy="5143500" type="screen16x9"/>
  <p:notesSz cx="6858000" cy="9144000"/>
  <p:embeddedFontLst>
    <p:embeddedFont>
      <p:font typeface="Meiryo" panose="020B0604030504040204" pitchFamily="34" charset="-128"/>
      <p:regular r:id="rId42"/>
      <p:bold r:id="rId43"/>
      <p:italic r:id="rId44"/>
      <p:boldItalic r:id="rId45"/>
    </p:embeddedFont>
    <p:embeddedFont>
      <p:font typeface="Roboto Slab" pitchFamily="2" charset="0"/>
      <p:regular r:id="rId46"/>
    </p:embeddedFont>
    <p:embeddedFont>
      <p:font typeface="Open Sans" panose="020B0606030504020204" pitchFamily="34" charset="0"/>
      <p:regular r:id="rId47"/>
      <p:bold r:id="rId48"/>
      <p:italic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" userDrawn="1">
          <p15:clr>
            <a:srgbClr val="A4A3A4"/>
          </p15:clr>
        </p15:guide>
        <p15:guide id="2" pos="5556" userDrawn="1">
          <p15:clr>
            <a:srgbClr val="A4A3A4"/>
          </p15:clr>
        </p15:guide>
        <p15:guide id="4" pos="2971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82" userDrawn="1">
          <p15:clr>
            <a:srgbClr val="A4A3A4"/>
          </p15:clr>
        </p15:guide>
        <p15:guide id="8" pos="2086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878" userDrawn="1">
          <p15:clr>
            <a:srgbClr val="A4A3A4"/>
          </p15:clr>
        </p15:guide>
        <p15:guide id="11" orient="horz" pos="1620" userDrawn="1">
          <p15:clr>
            <a:srgbClr val="A4A3A4"/>
          </p15:clr>
        </p15:guide>
        <p15:guide id="12" orient="horz" pos="2278" userDrawn="1">
          <p15:clr>
            <a:srgbClr val="A4A3A4"/>
          </p15:clr>
        </p15:guide>
        <p15:guide id="13" orient="horz" pos="3026" userDrawn="1">
          <p15:clr>
            <a:srgbClr val="A4A3A4"/>
          </p15:clr>
        </p15:guide>
        <p15:guide id="15" orient="horz" pos="917" userDrawn="1">
          <p15:clr>
            <a:srgbClr val="A4A3A4"/>
          </p15:clr>
        </p15:guide>
        <p15:guide id="17" pos="104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E5C1"/>
    <a:srgbClr val="2A2A8C"/>
    <a:srgbClr val="FF33CC"/>
    <a:srgbClr val="4E4ECA"/>
    <a:srgbClr val="FFE7FF"/>
    <a:srgbClr val="09BFA1"/>
    <a:srgbClr val="CCFFFF"/>
    <a:srgbClr val="00FF00"/>
    <a:srgbClr val="06846F"/>
    <a:srgbClr val="F1F1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06" autoAdjust="0"/>
    <p:restoredTop sz="94129" autoAdjust="0"/>
  </p:normalViewPr>
  <p:slideViewPr>
    <p:cSldViewPr snapToGrid="0" showGuides="1">
      <p:cViewPr varScale="1">
        <p:scale>
          <a:sx n="100" d="100"/>
          <a:sy n="100" d="100"/>
        </p:scale>
        <p:origin x="552" y="84"/>
      </p:cViewPr>
      <p:guideLst>
        <p:guide orient="horz" pos="214"/>
        <p:guide pos="5556"/>
        <p:guide pos="2971"/>
        <p:guide pos="2767"/>
        <p:guide pos="226"/>
        <p:guide pos="1882"/>
        <p:guide pos="2086"/>
        <p:guide pos="3674"/>
        <p:guide pos="3878"/>
        <p:guide orient="horz" pos="1620"/>
        <p:guide orient="horz" pos="2278"/>
        <p:guide orient="horz" pos="3026"/>
        <p:guide orient="horz" pos="917"/>
        <p:guide pos="104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7A9C6-453B-4051-942C-5EE4241D813B}" type="datetimeFigureOut">
              <a:rPr lang="ru-RU" smtClean="0"/>
              <a:t>24.06.2016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60056-3C8D-45B2-B120-ABFEE66A4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864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85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8318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931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397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5485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4532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8124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424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4481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5788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143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0624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3509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8422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5189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8516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4074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0587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2858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5748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067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783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9933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678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8048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3009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0375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6773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2704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7201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9706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032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621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065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969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832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349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693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63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24.06.2016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24.06.2016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24.06.2016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24.06.2016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24.06.2016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24.06.2016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24.06.2016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24.06.2016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24.06.2016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24.06.2016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24.06.2016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24.06.2016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gif"/><Relationship Id="rId5" Type="http://schemas.openxmlformats.org/officeDocument/2006/relationships/image" Target="../media/image25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5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image" Target="../media/image38.jpg"/><Relationship Id="rId3" Type="http://schemas.openxmlformats.org/officeDocument/2006/relationships/image" Target="../media/image5.png"/><Relationship Id="rId7" Type="http://schemas.openxmlformats.org/officeDocument/2006/relationships/image" Target="../media/image32.jpg"/><Relationship Id="rId12" Type="http://schemas.openxmlformats.org/officeDocument/2006/relationships/image" Target="../media/image3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11" Type="http://schemas.openxmlformats.org/officeDocument/2006/relationships/image" Target="../media/image36.jpg"/><Relationship Id="rId5" Type="http://schemas.openxmlformats.org/officeDocument/2006/relationships/image" Target="../media/image30.jpg"/><Relationship Id="rId15" Type="http://schemas.openxmlformats.org/officeDocument/2006/relationships/image" Target="../media/image25.jpeg"/><Relationship Id="rId10" Type="http://schemas.openxmlformats.org/officeDocument/2006/relationships/image" Target="../media/image35.jpg"/><Relationship Id="rId4" Type="http://schemas.openxmlformats.org/officeDocument/2006/relationships/image" Target="../media/image29.jpg"/><Relationship Id="rId9" Type="http://schemas.openxmlformats.org/officeDocument/2006/relationships/image" Target="../media/image34.jpeg"/><Relationship Id="rId1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5" Type="http://schemas.openxmlformats.org/officeDocument/2006/relationships/image" Target="../media/image25.jpe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5.png"/><Relationship Id="rId7" Type="http://schemas.openxmlformats.org/officeDocument/2006/relationships/image" Target="../media/image41.jpg"/><Relationship Id="rId12" Type="http://schemas.openxmlformats.org/officeDocument/2006/relationships/image" Target="../media/image4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11" Type="http://schemas.openxmlformats.org/officeDocument/2006/relationships/image" Target="../media/image45.png"/><Relationship Id="rId5" Type="http://schemas.openxmlformats.org/officeDocument/2006/relationships/image" Target="../media/image25.jpeg"/><Relationship Id="rId10" Type="http://schemas.openxmlformats.org/officeDocument/2006/relationships/image" Target="../media/image44.jpeg"/><Relationship Id="rId4" Type="http://schemas.openxmlformats.org/officeDocument/2006/relationships/image" Target="../media/image3.png"/><Relationship Id="rId9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5.pn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g"/><Relationship Id="rId11" Type="http://schemas.openxmlformats.org/officeDocument/2006/relationships/image" Target="../media/image52.jpg"/><Relationship Id="rId5" Type="http://schemas.openxmlformats.org/officeDocument/2006/relationships/image" Target="../media/image25.jpeg"/><Relationship Id="rId10" Type="http://schemas.openxmlformats.org/officeDocument/2006/relationships/image" Target="../media/image51.jpg"/><Relationship Id="rId4" Type="http://schemas.openxmlformats.org/officeDocument/2006/relationships/image" Target="../media/image3.png"/><Relationship Id="rId9" Type="http://schemas.openxmlformats.org/officeDocument/2006/relationships/image" Target="../media/image5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emf"/><Relationship Id="rId5" Type="http://schemas.openxmlformats.org/officeDocument/2006/relationships/image" Target="../media/image25.jpe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emf"/><Relationship Id="rId5" Type="http://schemas.openxmlformats.org/officeDocument/2006/relationships/image" Target="../media/image25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image" Target="../media/image7.jpg"/><Relationship Id="rId10" Type="http://schemas.openxmlformats.org/officeDocument/2006/relationships/image" Target="../media/image11.png"/><Relationship Id="rId4" Type="http://schemas.openxmlformats.org/officeDocument/2006/relationships/image" Target="../media/image6.jpg"/><Relationship Id="rId9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5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emf"/><Relationship Id="rId5" Type="http://schemas.openxmlformats.org/officeDocument/2006/relationships/image" Target="../media/image25.jpe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emf"/><Relationship Id="rId5" Type="http://schemas.openxmlformats.org/officeDocument/2006/relationships/image" Target="../media/image25.jpe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emf"/><Relationship Id="rId5" Type="http://schemas.openxmlformats.org/officeDocument/2006/relationships/image" Target="../media/image25.jpe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emf"/><Relationship Id="rId5" Type="http://schemas.openxmlformats.org/officeDocument/2006/relationships/image" Target="../media/image25.jpe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emf"/><Relationship Id="rId5" Type="http://schemas.openxmlformats.org/officeDocument/2006/relationships/image" Target="../media/image25.jpe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73152" y="396786"/>
            <a:ext cx="5473700" cy="307777"/>
          </a:xfrm>
          <a:prstGeom prst="rect">
            <a:avLst/>
          </a:prstGeom>
          <a:noFill/>
        </p:spPr>
        <p:txBody>
          <a:bodyPr wrap="square" lIns="360000" tIns="0" rIns="0" bIns="0" anchor="ctr" anchorCtr="0">
            <a:spAutoFit/>
          </a:bodyPr>
          <a:lstStyle/>
          <a:p>
            <a:r>
              <a:rPr lang="ru-RU" sz="2000" dirty="0" smtClean="0">
                <a:solidFill>
                  <a:srgbClr val="0BE5C1"/>
                </a:solidFill>
                <a:latin typeface="+mj-lt"/>
              </a:rPr>
              <a:t>Особенности современного мира</a:t>
            </a:r>
            <a:endParaRPr lang="ru-RU" sz="2000" dirty="0">
              <a:solidFill>
                <a:srgbClr val="0BE5C1"/>
              </a:solidFill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8775" y="2156291"/>
            <a:ext cx="8426450" cy="1231106"/>
          </a:xfrm>
          <a:prstGeom prst="rect">
            <a:avLst/>
          </a:prstGeom>
          <a:noFill/>
        </p:spPr>
        <p:txBody>
          <a:bodyPr wrap="square" lIns="360000" tIns="0" rIns="0" bIns="0" anchor="ctr" anchorCtr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+mj-lt"/>
              </a:rPr>
              <a:t>Угрозы и вызовы </a:t>
            </a:r>
            <a:r>
              <a:rPr lang="en-US" sz="4000" dirty="0" smtClean="0">
                <a:solidFill>
                  <a:schemeClr val="bg1"/>
                </a:solidFill>
                <a:latin typeface="+mj-lt"/>
              </a:rPr>
              <a:t>XXI</a:t>
            </a:r>
            <a:r>
              <a:rPr lang="ru-RU" sz="4000" dirty="0" smtClean="0">
                <a:solidFill>
                  <a:schemeClr val="bg1"/>
                </a:solidFill>
                <a:latin typeface="+mj-lt"/>
              </a:rPr>
              <a:t> века: </a:t>
            </a:r>
          </a:p>
          <a:p>
            <a:r>
              <a:rPr lang="ru-RU" sz="4000" dirty="0" smtClean="0">
                <a:solidFill>
                  <a:schemeClr val="bg1"/>
                </a:solidFill>
                <a:latin typeface="+mj-lt"/>
              </a:rPr>
              <a:t>международный терроризм</a:t>
            </a:r>
          </a:p>
        </p:txBody>
      </p:sp>
    </p:spTree>
    <p:extLst>
      <p:ext uri="{BB962C8B-B14F-4D97-AF65-F5344CB8AC3E}">
        <p14:creationId xmlns:p14="http://schemas.microsoft.com/office/powerpoint/2010/main" val="1290069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86152" y="4393835"/>
            <a:ext cx="3503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Более высокий уровень терроризма обозначен более насыщенным цветом.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848817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2" y="0"/>
            <a:ext cx="2916237" cy="5143500"/>
          </a:xfrm>
          <a:prstGeom prst="rect">
            <a:avLst/>
          </a:prstGeom>
          <a:solidFill>
            <a:srgbClr val="0BE5C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495756" y="358537"/>
            <a:ext cx="2363522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600" dirty="0" smtClean="0">
                <a:solidFill>
                  <a:srgbClr val="2A2A8C"/>
                </a:solidFill>
                <a:latin typeface="+mj-lt"/>
                <a:ea typeface="Meiryo" pitchFamily="34" charset="-128"/>
              </a:rPr>
              <a:t>Глобальный индекс терроризма: основные показатели</a:t>
            </a:r>
            <a:endParaRPr lang="ru-RU" sz="1600" dirty="0">
              <a:solidFill>
                <a:srgbClr val="2A2A8C"/>
              </a:solidFill>
              <a:latin typeface="+mj-lt"/>
              <a:ea typeface="Meiryo" pitchFamily="34" charset="-128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690098"/>
            <a:ext cx="5483903" cy="41136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285135"/>
            <a:ext cx="5473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2A2A8C"/>
                </a:solidFill>
              </a:rPr>
              <a:t>Глобальный индекс терроризма 2015 </a:t>
            </a:r>
            <a:r>
              <a:rPr lang="ru-RU" sz="1400" dirty="0" smtClean="0">
                <a:solidFill>
                  <a:srgbClr val="2A2A8C"/>
                </a:solidFill>
              </a:rPr>
              <a:t>года</a:t>
            </a:r>
            <a:endParaRPr lang="ru-RU" sz="1400" dirty="0">
              <a:solidFill>
                <a:srgbClr val="2A2A8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6929" y="1297690"/>
            <a:ext cx="258499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/>
            <a:r>
              <a:rPr lang="ru-RU" sz="1300" dirty="0" smtClean="0"/>
              <a:t>1. Количество </a:t>
            </a:r>
            <a:r>
              <a:rPr lang="ru-RU" sz="1300" dirty="0" err="1" smtClean="0"/>
              <a:t>террористи-ческих</a:t>
            </a:r>
            <a:r>
              <a:rPr lang="ru-RU" sz="1300" dirty="0" smtClean="0"/>
              <a:t> </a:t>
            </a:r>
            <a:r>
              <a:rPr lang="ru-RU" sz="1300" dirty="0"/>
              <a:t>инцидентов</a:t>
            </a:r>
            <a:r>
              <a:rPr lang="ru-RU" sz="1300" dirty="0" smtClean="0"/>
              <a:t>.</a:t>
            </a:r>
          </a:p>
          <a:p>
            <a:pPr marL="182563" indent="-182563"/>
            <a:endParaRPr lang="ru-RU" sz="700" dirty="0"/>
          </a:p>
          <a:p>
            <a:r>
              <a:rPr lang="ru-RU" sz="1300" dirty="0" smtClean="0"/>
              <a:t>2. Количество </a:t>
            </a:r>
            <a:r>
              <a:rPr lang="ru-RU" sz="1300" dirty="0"/>
              <a:t>погибших</a:t>
            </a:r>
            <a:r>
              <a:rPr lang="ru-RU" sz="1300" dirty="0" smtClean="0"/>
              <a:t>.</a:t>
            </a:r>
          </a:p>
          <a:p>
            <a:endParaRPr lang="ru-RU" sz="700" dirty="0"/>
          </a:p>
          <a:p>
            <a:pPr marL="182563" indent="-182563"/>
            <a:r>
              <a:rPr lang="ru-RU" sz="1300" dirty="0" smtClean="0"/>
              <a:t>3. Количество пострадавших.</a:t>
            </a:r>
          </a:p>
          <a:p>
            <a:endParaRPr lang="ru-RU" sz="700" dirty="0"/>
          </a:p>
          <a:p>
            <a:pPr marL="182563" indent="-182563"/>
            <a:r>
              <a:rPr lang="ru-RU" sz="1300" dirty="0" smtClean="0"/>
              <a:t>4. Уровень материального </a:t>
            </a:r>
            <a:r>
              <a:rPr lang="ru-RU" sz="1300" dirty="0"/>
              <a:t>ущерба.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797" y="3200802"/>
            <a:ext cx="1553441" cy="15534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53697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2" y="0"/>
            <a:ext cx="2916237" cy="5143500"/>
          </a:xfrm>
          <a:prstGeom prst="rect">
            <a:avLst/>
          </a:prstGeom>
          <a:solidFill>
            <a:srgbClr val="0BE5C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495756" y="358537"/>
            <a:ext cx="2363522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600" dirty="0" smtClean="0">
                <a:solidFill>
                  <a:srgbClr val="2A2A8C"/>
                </a:solidFill>
                <a:latin typeface="+mj-lt"/>
                <a:ea typeface="Meiryo" pitchFamily="34" charset="-128"/>
              </a:rPr>
              <a:t>Глобальный индекс терроризма: основные показатели</a:t>
            </a:r>
            <a:endParaRPr lang="ru-RU" sz="1600" dirty="0">
              <a:solidFill>
                <a:srgbClr val="2A2A8C"/>
              </a:solidFill>
              <a:latin typeface="+mj-lt"/>
              <a:ea typeface="Meiryo" pitchFamily="34" charset="-128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690098"/>
            <a:ext cx="5483903" cy="41136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285135"/>
            <a:ext cx="5473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2A2A8C"/>
                </a:solidFill>
              </a:rPr>
              <a:t>Глобальный индекс терроризма 2015 </a:t>
            </a:r>
            <a:r>
              <a:rPr lang="ru-RU" sz="1400" dirty="0" smtClean="0">
                <a:solidFill>
                  <a:srgbClr val="2A2A8C"/>
                </a:solidFill>
              </a:rPr>
              <a:t>года</a:t>
            </a:r>
            <a:endParaRPr lang="ru-RU" sz="1400" dirty="0">
              <a:solidFill>
                <a:srgbClr val="2A2A8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6929" y="1297690"/>
            <a:ext cx="2432349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/>
              <a:t>Ирак, Афганистан, Нигерия, Пакистан, Сирия: </a:t>
            </a:r>
          </a:p>
          <a:p>
            <a:endParaRPr lang="ru-RU" sz="7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300" dirty="0" smtClean="0"/>
              <a:t>57 % всех терактов;</a:t>
            </a:r>
          </a:p>
          <a:p>
            <a:endParaRPr lang="ru-RU" sz="7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300" dirty="0" smtClean="0"/>
              <a:t>78 % погибших по причине терактов.</a:t>
            </a:r>
            <a:endParaRPr lang="ru-RU" sz="13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797" y="3200802"/>
            <a:ext cx="1553441" cy="15534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422314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2" y="0"/>
            <a:ext cx="2916237" cy="5143500"/>
          </a:xfrm>
          <a:prstGeom prst="rect">
            <a:avLst/>
          </a:prstGeom>
          <a:solidFill>
            <a:srgbClr val="0BE5C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495756" y="358537"/>
            <a:ext cx="2363522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600" dirty="0" smtClean="0">
                <a:solidFill>
                  <a:srgbClr val="2A2A8C"/>
                </a:solidFill>
                <a:latin typeface="+mj-lt"/>
                <a:ea typeface="Meiryo" pitchFamily="34" charset="-128"/>
              </a:rPr>
              <a:t>Глобальный индекс терроризма: основные показатели</a:t>
            </a:r>
            <a:endParaRPr lang="ru-RU" sz="1600" dirty="0">
              <a:solidFill>
                <a:srgbClr val="2A2A8C"/>
              </a:solidFill>
              <a:latin typeface="+mj-lt"/>
              <a:ea typeface="Meiryo" pitchFamily="34" charset="-128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690098"/>
            <a:ext cx="5483903" cy="41136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285135"/>
            <a:ext cx="5473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2A2A8C"/>
                </a:solidFill>
              </a:rPr>
              <a:t>Глобальный индекс терроризма 2015 </a:t>
            </a:r>
            <a:r>
              <a:rPr lang="ru-RU" sz="1400" dirty="0" smtClean="0">
                <a:solidFill>
                  <a:srgbClr val="2A2A8C"/>
                </a:solidFill>
              </a:rPr>
              <a:t>года</a:t>
            </a:r>
            <a:endParaRPr lang="ru-RU" sz="1400" dirty="0">
              <a:solidFill>
                <a:srgbClr val="2A2A8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6929" y="1297690"/>
            <a:ext cx="2432349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/>
              <a:t>Ирак: </a:t>
            </a:r>
          </a:p>
          <a:p>
            <a:endParaRPr lang="ru-RU" sz="7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300" dirty="0" smtClean="0"/>
              <a:t>3 370 террористических нападений;</a:t>
            </a:r>
          </a:p>
          <a:p>
            <a:endParaRPr lang="ru-RU" sz="7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300" dirty="0" smtClean="0"/>
              <a:t>9 929 погибших в результате терактов.</a:t>
            </a:r>
            <a:endParaRPr lang="ru-RU" sz="13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797" y="3200802"/>
            <a:ext cx="1553441" cy="15534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111149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2" y="0"/>
            <a:ext cx="2916237" cy="5143500"/>
          </a:xfrm>
          <a:prstGeom prst="rect">
            <a:avLst/>
          </a:prstGeom>
          <a:solidFill>
            <a:srgbClr val="0BE5C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495756" y="358537"/>
            <a:ext cx="2363522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600" dirty="0" smtClean="0">
                <a:solidFill>
                  <a:srgbClr val="2A2A8C"/>
                </a:solidFill>
                <a:latin typeface="+mj-lt"/>
                <a:ea typeface="Meiryo" pitchFamily="34" charset="-128"/>
              </a:rPr>
              <a:t>Глобальный индекс терроризма: основные показатели</a:t>
            </a:r>
            <a:endParaRPr lang="ru-RU" sz="1600" dirty="0">
              <a:solidFill>
                <a:srgbClr val="2A2A8C"/>
              </a:solidFill>
              <a:latin typeface="+mj-lt"/>
              <a:ea typeface="Meiryo" pitchFamily="34" charset="-128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690098"/>
            <a:ext cx="5483903" cy="41136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285135"/>
            <a:ext cx="5473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2A2A8C"/>
                </a:solidFill>
              </a:rPr>
              <a:t>Глобальный индекс терроризма 2015 </a:t>
            </a:r>
            <a:r>
              <a:rPr lang="ru-RU" sz="1400" dirty="0" smtClean="0">
                <a:solidFill>
                  <a:srgbClr val="2A2A8C"/>
                </a:solidFill>
              </a:rPr>
              <a:t>года</a:t>
            </a:r>
            <a:endParaRPr lang="ru-RU" sz="1400" dirty="0">
              <a:solidFill>
                <a:srgbClr val="2A2A8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6929" y="1297690"/>
            <a:ext cx="2432349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/>
              <a:t>Россия: </a:t>
            </a:r>
          </a:p>
          <a:p>
            <a:endParaRPr lang="ru-RU" sz="7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300" dirty="0" smtClean="0"/>
              <a:t>38 террористических нападений;</a:t>
            </a:r>
          </a:p>
          <a:p>
            <a:endParaRPr lang="ru-RU" sz="7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300" dirty="0" smtClean="0"/>
              <a:t>57 погибших в результате терактов.</a:t>
            </a:r>
            <a:endParaRPr lang="ru-RU" sz="13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797" y="3200802"/>
            <a:ext cx="1553441" cy="1553441"/>
          </a:xfrm>
          <a:prstGeom prst="ellipse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6" y="3960058"/>
            <a:ext cx="5473700" cy="84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44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2" y="0"/>
            <a:ext cx="2916237" cy="5143500"/>
          </a:xfrm>
          <a:prstGeom prst="rect">
            <a:avLst/>
          </a:prstGeom>
          <a:solidFill>
            <a:srgbClr val="0BE5C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61136" y="1236492"/>
            <a:ext cx="2301509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600" dirty="0" smtClean="0">
                <a:solidFill>
                  <a:srgbClr val="2A2A8C"/>
                </a:solidFill>
                <a:latin typeface="+mj-lt"/>
                <a:ea typeface="Meiryo" pitchFamily="34" charset="-128"/>
              </a:rPr>
              <a:t>Terror</a:t>
            </a:r>
            <a:r>
              <a:rPr lang="ru-RU" sz="1600" dirty="0" smtClean="0">
                <a:solidFill>
                  <a:srgbClr val="2A2A8C"/>
                </a:solidFill>
                <a:latin typeface="+mj-lt"/>
                <a:ea typeface="Meiryo" pitchFamily="34" charset="-128"/>
              </a:rPr>
              <a:t> </a:t>
            </a:r>
            <a:r>
              <a:rPr lang="ru-RU" sz="1600" i="1" dirty="0" smtClean="0">
                <a:solidFill>
                  <a:srgbClr val="2A2A8C"/>
                </a:solidFill>
                <a:latin typeface="+mj-lt"/>
                <a:ea typeface="Meiryo" pitchFamily="34" charset="-128"/>
              </a:rPr>
              <a:t>(лат.)</a:t>
            </a:r>
            <a:r>
              <a:rPr lang="ru-RU" sz="1600" dirty="0">
                <a:solidFill>
                  <a:srgbClr val="2A2A8C"/>
                </a:solidFill>
                <a:latin typeface="+mj-lt"/>
                <a:ea typeface="Meiryo" pitchFamily="34" charset="-128"/>
              </a:rPr>
              <a:t> </a:t>
            </a:r>
            <a:r>
              <a:rPr lang="en-US" sz="1600" dirty="0" smtClean="0">
                <a:solidFill>
                  <a:srgbClr val="2A2A8C"/>
                </a:solidFill>
                <a:latin typeface="+mj-lt"/>
                <a:ea typeface="Meiryo" pitchFamily="34" charset="-128"/>
              </a:rPr>
              <a:t>– </a:t>
            </a:r>
            <a:r>
              <a:rPr lang="ru-RU" sz="1600" dirty="0" smtClean="0">
                <a:solidFill>
                  <a:srgbClr val="2A2A8C"/>
                </a:solidFill>
                <a:latin typeface="+mj-lt"/>
                <a:ea typeface="Meiryo" pitchFamily="34" charset="-128"/>
              </a:rPr>
              <a:t>страх, ужас.</a:t>
            </a:r>
            <a:endParaRPr lang="ru-RU" sz="1600" dirty="0">
              <a:solidFill>
                <a:srgbClr val="2A2A8C"/>
              </a:solidFill>
              <a:latin typeface="+mj-lt"/>
              <a:ea typeface="Meiryo" pitchFamily="34" charset="-128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797" y="3200802"/>
            <a:ext cx="1553441" cy="1553441"/>
          </a:xfrm>
          <a:prstGeom prst="ellipse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339725"/>
            <a:ext cx="1846514" cy="246048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538663" y="494201"/>
            <a:ext cx="3293811" cy="2151528"/>
          </a:xfrm>
          <a:prstGeom prst="rect">
            <a:avLst/>
          </a:prstGeom>
          <a:solidFill>
            <a:srgbClr val="0BE5C1">
              <a:alpha val="15000"/>
            </a:srgbClr>
          </a:solidFill>
        </p:spPr>
        <p:txBody>
          <a:bodyPr wrap="square" lIns="90000" tIns="90000" rIns="90000" bIns="90000">
            <a:spAutoFit/>
          </a:bodyPr>
          <a:lstStyle/>
          <a:p>
            <a:r>
              <a:rPr lang="ru-RU" sz="1400" dirty="0" smtClean="0">
                <a:solidFill>
                  <a:srgbClr val="2A2A8C"/>
                </a:solidFill>
                <a:latin typeface="+mj-lt"/>
                <a:ea typeface="Meiryo" pitchFamily="34" charset="-128"/>
              </a:rPr>
              <a:t>Террор:</a:t>
            </a:r>
          </a:p>
          <a:p>
            <a:endParaRPr lang="ru-RU" sz="800" dirty="0" smtClean="0">
              <a:solidFill>
                <a:srgbClr val="2A2A8C"/>
              </a:solidFill>
              <a:latin typeface="+mj-lt"/>
              <a:ea typeface="Meiryo" pitchFamily="34" charset="-128"/>
            </a:endParaRPr>
          </a:p>
          <a:p>
            <a:pPr marL="342900" indent="-342900">
              <a:buAutoNum type="arabicPeriod"/>
            </a:pPr>
            <a:r>
              <a:rPr lang="ru-RU" sz="1400" dirty="0" smtClean="0">
                <a:latin typeface="+mj-lt"/>
                <a:ea typeface="Meiryo" pitchFamily="34" charset="-128"/>
              </a:rPr>
              <a:t>Устрашение своих </a:t>
            </a:r>
          </a:p>
          <a:p>
            <a:pPr marL="355600"/>
            <a:r>
              <a:rPr lang="ru-RU" sz="1400" dirty="0" smtClean="0">
                <a:latin typeface="+mj-lt"/>
                <a:ea typeface="Meiryo" pitchFamily="34" charset="-128"/>
              </a:rPr>
              <a:t>политических противников, </a:t>
            </a:r>
          </a:p>
          <a:p>
            <a:pPr marL="355600"/>
            <a:r>
              <a:rPr lang="ru-RU" sz="1400" dirty="0" smtClean="0">
                <a:latin typeface="+mj-lt"/>
                <a:ea typeface="Meiryo" pitchFamily="34" charset="-128"/>
              </a:rPr>
              <a:t>выражающееся в физическом </a:t>
            </a:r>
          </a:p>
          <a:p>
            <a:pPr marL="355600"/>
            <a:r>
              <a:rPr lang="ru-RU" sz="1400" dirty="0" smtClean="0">
                <a:latin typeface="+mj-lt"/>
                <a:ea typeface="Meiryo" pitchFamily="34" charset="-128"/>
              </a:rPr>
              <a:t>насилии, вплоть до </a:t>
            </a:r>
          </a:p>
          <a:p>
            <a:pPr marL="355600"/>
            <a:r>
              <a:rPr lang="ru-RU" sz="1400" dirty="0" smtClean="0">
                <a:latin typeface="+mj-lt"/>
                <a:ea typeface="Meiryo" pitchFamily="34" charset="-128"/>
              </a:rPr>
              <a:t>уничтожения.</a:t>
            </a:r>
          </a:p>
          <a:p>
            <a:pPr marL="342900" indent="-342900">
              <a:buAutoNum type="arabicPeriod"/>
            </a:pPr>
            <a:endParaRPr lang="ru-RU" sz="800" dirty="0" smtClean="0">
              <a:latin typeface="+mj-lt"/>
              <a:ea typeface="Meiryo" pitchFamily="34" charset="-128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ru-RU" sz="1400" dirty="0" smtClean="0">
                <a:latin typeface="+mj-lt"/>
                <a:ea typeface="Meiryo" pitchFamily="34" charset="-128"/>
              </a:rPr>
              <a:t>Жестокое запугивание, </a:t>
            </a:r>
          </a:p>
          <a:p>
            <a:pPr marL="355600"/>
            <a:r>
              <a:rPr lang="ru-RU" sz="1400" dirty="0" smtClean="0">
                <a:latin typeface="+mj-lt"/>
                <a:ea typeface="Meiryo" pitchFamily="34" charset="-128"/>
              </a:rPr>
              <a:t>насилие.</a:t>
            </a:r>
            <a:endParaRPr lang="ru-RU" sz="1400" dirty="0">
              <a:latin typeface="+mj-lt"/>
              <a:ea typeface="Meiryo" pitchFamily="34" charset="-128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8774" y="3200802"/>
            <a:ext cx="5473700" cy="674200"/>
          </a:xfrm>
          <a:prstGeom prst="rect">
            <a:avLst/>
          </a:prstGeom>
          <a:solidFill>
            <a:srgbClr val="0BE5C1">
              <a:alpha val="15000"/>
            </a:srgbClr>
          </a:solidFill>
        </p:spPr>
        <p:txBody>
          <a:bodyPr wrap="square" lIns="90000" tIns="90000" rIns="90000" bIns="90000">
            <a:spAutoFit/>
          </a:bodyPr>
          <a:lstStyle/>
          <a:p>
            <a:pPr marL="90488"/>
            <a:r>
              <a:rPr lang="ru-RU" sz="1600" dirty="0" smtClean="0">
                <a:solidFill>
                  <a:srgbClr val="2A2A8C"/>
                </a:solidFill>
                <a:latin typeface="+mj-lt"/>
                <a:ea typeface="Meiryo" pitchFamily="34" charset="-128"/>
              </a:rPr>
              <a:t>Терроризм </a:t>
            </a:r>
            <a:r>
              <a:rPr lang="ru-RU" sz="1600" dirty="0" smtClean="0">
                <a:latin typeface="+mj-lt"/>
                <a:ea typeface="Meiryo" pitchFamily="34" charset="-128"/>
              </a:rPr>
              <a:t>— политика, основанная на система-</a:t>
            </a:r>
          </a:p>
          <a:p>
            <a:pPr marL="90488"/>
            <a:r>
              <a:rPr lang="ru-RU" sz="1600" dirty="0" err="1" smtClean="0">
                <a:latin typeface="+mj-lt"/>
                <a:ea typeface="Meiryo" pitchFamily="34" charset="-128"/>
              </a:rPr>
              <a:t>тическом</a:t>
            </a:r>
            <a:r>
              <a:rPr lang="ru-RU" sz="1600" dirty="0" smtClean="0">
                <a:latin typeface="+mj-lt"/>
                <a:ea typeface="Meiryo" pitchFamily="34" charset="-128"/>
              </a:rPr>
              <a:t> применении террора.</a:t>
            </a:r>
            <a:endParaRPr lang="ru-RU" sz="1600" dirty="0">
              <a:latin typeface="+mj-lt"/>
              <a:ea typeface="Meiryo" pitchFamily="34" charset="-128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1692275" y="4042524"/>
            <a:ext cx="8362" cy="228716"/>
          </a:xfrm>
          <a:prstGeom prst="straightConnector1">
            <a:avLst/>
          </a:prstGeom>
          <a:ln w="38100">
            <a:solidFill>
              <a:srgbClr val="0BE5C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93395" y="4278203"/>
            <a:ext cx="2397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+mj-lt"/>
              </a:rPr>
              <a:t>Государства</a:t>
            </a:r>
            <a:endParaRPr lang="ru-RU" sz="1600" dirty="0">
              <a:latin typeface="+mj-lt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4559458" y="4042524"/>
            <a:ext cx="8362" cy="228716"/>
          </a:xfrm>
          <a:prstGeom prst="straightConnector1">
            <a:avLst/>
          </a:prstGeom>
          <a:ln w="38100">
            <a:solidFill>
              <a:srgbClr val="0BE5C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360578" y="4278203"/>
            <a:ext cx="2397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+mj-lt"/>
              </a:rPr>
              <a:t>Организации, отдельные личности</a:t>
            </a:r>
            <a:endParaRPr lang="ru-RU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651518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uiExpand="1" build="p" animBg="1"/>
      <p:bldP spid="9" grpId="0" uiExpand="1" build="p" animBg="1"/>
      <p:bldP spid="4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2" y="0"/>
            <a:ext cx="2916237" cy="5143500"/>
          </a:xfrm>
          <a:prstGeom prst="rect">
            <a:avLst/>
          </a:prstGeom>
          <a:solidFill>
            <a:srgbClr val="0BE5C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25160" y="301772"/>
            <a:ext cx="2337486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600" dirty="0" smtClean="0">
                <a:solidFill>
                  <a:srgbClr val="2A2A8C"/>
                </a:solidFill>
                <a:latin typeface="+mj-lt"/>
                <a:ea typeface="Meiryo" pitchFamily="34" charset="-128"/>
              </a:rPr>
              <a:t>Государственный терроризм:</a:t>
            </a:r>
            <a:endParaRPr lang="ru-RU" sz="1600" dirty="0">
              <a:solidFill>
                <a:srgbClr val="2A2A8C"/>
              </a:solidFill>
              <a:latin typeface="+mj-lt"/>
              <a:ea typeface="Meiryo" pitchFamily="34" charset="-128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797" y="3200802"/>
            <a:ext cx="1553441" cy="1553441"/>
          </a:xfrm>
          <a:prstGeom prst="ellipse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4"/>
          <a:stretch/>
        </p:blipFill>
        <p:spPr>
          <a:xfrm>
            <a:off x="-20783" y="0"/>
            <a:ext cx="6248543" cy="51435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76616" y="222787"/>
            <a:ext cx="3034909" cy="397201"/>
          </a:xfrm>
          <a:prstGeom prst="rect">
            <a:avLst/>
          </a:prstGeom>
          <a:solidFill>
            <a:schemeClr val="bg1">
              <a:alpha val="84000"/>
            </a:schemeClr>
          </a:solidFill>
          <a:effectLst>
            <a:softEdge rad="63500"/>
          </a:effectLst>
        </p:spPr>
        <p:txBody>
          <a:bodyPr wrap="square" lIns="90000" tIns="90000" rIns="90000" bIns="9000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Женевская конференция, 1987 г.</a:t>
            </a:r>
            <a:endParaRPr lang="ru-RU" sz="1400" dirty="0"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48670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" r="16762"/>
          <a:stretch/>
        </p:blipFill>
        <p:spPr>
          <a:xfrm>
            <a:off x="0" y="0"/>
            <a:ext cx="6227761" cy="5143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"/>
          <a:stretch/>
        </p:blipFill>
        <p:spPr>
          <a:xfrm>
            <a:off x="0" y="0"/>
            <a:ext cx="6227759" cy="51435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r="11036"/>
          <a:stretch/>
        </p:blipFill>
        <p:spPr>
          <a:xfrm>
            <a:off x="-1" y="0"/>
            <a:ext cx="6227760" cy="51435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"/>
          <a:stretch/>
        </p:blipFill>
        <p:spPr>
          <a:xfrm>
            <a:off x="0" y="0"/>
            <a:ext cx="6227759" cy="51435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" t="1111" r="21102" b="1482"/>
          <a:stretch/>
        </p:blipFill>
        <p:spPr>
          <a:xfrm>
            <a:off x="1" y="-1"/>
            <a:ext cx="6227758" cy="514349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/>
          <a:stretch/>
        </p:blipFill>
        <p:spPr>
          <a:xfrm>
            <a:off x="-9525" y="1"/>
            <a:ext cx="6237283" cy="5143498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-1" y="0"/>
            <a:ext cx="6227759" cy="5143499"/>
            <a:chOff x="-2" y="0"/>
            <a:chExt cx="6227763" cy="5143499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7" r="7331"/>
            <a:stretch/>
          </p:blipFill>
          <p:spPr>
            <a:xfrm>
              <a:off x="-2" y="0"/>
              <a:ext cx="6227763" cy="5143499"/>
            </a:xfrm>
            <a:prstGeom prst="rect">
              <a:avLst/>
            </a:prstGeom>
          </p:spPr>
        </p:pic>
        <p:sp>
          <p:nvSpPr>
            <p:cNvPr id="17" name="Прямоугольник 16"/>
            <p:cNvSpPr/>
            <p:nvPr/>
          </p:nvSpPr>
          <p:spPr>
            <a:xfrm>
              <a:off x="252247" y="4399307"/>
              <a:ext cx="4595055" cy="551090"/>
            </a:xfrm>
            <a:prstGeom prst="rect">
              <a:avLst/>
            </a:prstGeom>
            <a:solidFill>
              <a:schemeClr val="bg1">
                <a:alpha val="84000"/>
              </a:schemeClr>
            </a:solidFill>
            <a:effectLst>
              <a:softEdge rad="63500"/>
            </a:effectLst>
          </p:spPr>
          <p:txBody>
            <a:bodyPr wrap="square" lIns="90000" tIns="90000" rIns="90000" bIns="90000">
              <a:spAutoFit/>
            </a:bodyPr>
            <a:lstStyle/>
            <a:p>
              <a:r>
                <a:rPr lang="ru-RU" sz="1200" dirty="0" err="1" smtClean="0">
                  <a:ea typeface="Meiryo" pitchFamily="34" charset="-128"/>
                </a:rPr>
                <a:t>Патрис</a:t>
              </a:r>
              <a:r>
                <a:rPr lang="ru-RU" sz="1200" dirty="0" smtClean="0">
                  <a:ea typeface="Meiryo" pitchFamily="34" charset="-128"/>
                </a:rPr>
                <a:t> Лумумба, первый премьер-министр независимого Конго, убит при невыясненных обстоятельствах</a:t>
              </a:r>
              <a:endParaRPr lang="ru-RU" sz="1200" dirty="0">
                <a:ea typeface="Meiryo" pitchFamily="34" charset="-128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0"/>
          <a:stretch/>
        </p:blipFill>
        <p:spPr>
          <a:xfrm>
            <a:off x="-4" y="0"/>
            <a:ext cx="6227761" cy="514349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6" r="5770"/>
          <a:stretch/>
        </p:blipFill>
        <p:spPr>
          <a:xfrm>
            <a:off x="-5" y="0"/>
            <a:ext cx="6227761" cy="51434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227760" y="0"/>
            <a:ext cx="2916239" cy="5143500"/>
          </a:xfrm>
          <a:prstGeom prst="rect">
            <a:avLst/>
          </a:prstGeom>
          <a:solidFill>
            <a:srgbClr val="0BE5C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227757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25160" y="301772"/>
            <a:ext cx="2337486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600" dirty="0" smtClean="0">
                <a:solidFill>
                  <a:srgbClr val="2A2A8C"/>
                </a:solidFill>
                <a:latin typeface="+mj-lt"/>
                <a:ea typeface="Meiryo" pitchFamily="34" charset="-128"/>
              </a:rPr>
              <a:t>Государственный терроризм:</a:t>
            </a:r>
            <a:endParaRPr lang="ru-RU" sz="1600" dirty="0">
              <a:solidFill>
                <a:srgbClr val="2A2A8C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30296" y="972205"/>
            <a:ext cx="25308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Wingdings" panose="05000000000000000000" pitchFamily="2" charset="2"/>
              <a:buChar char="ü"/>
            </a:pPr>
            <a:r>
              <a:rPr lang="ru-RU" sz="1200" dirty="0" smtClean="0"/>
              <a:t>подавление свободы в своей стране;</a:t>
            </a:r>
          </a:p>
          <a:p>
            <a:pPr marL="182563" indent="-182563"/>
            <a:endParaRPr lang="ru-RU" sz="500" dirty="0" smtClean="0"/>
          </a:p>
          <a:p>
            <a:pPr marL="182563" indent="-182563">
              <a:buFont typeface="Wingdings" panose="05000000000000000000" pitchFamily="2" charset="2"/>
              <a:buChar char="ü"/>
            </a:pPr>
            <a:r>
              <a:rPr lang="ru-RU" sz="1200" dirty="0"/>
              <a:t>д</a:t>
            </a:r>
            <a:r>
              <a:rPr lang="ru-RU" sz="1200" dirty="0" smtClean="0"/>
              <a:t>ействия против </a:t>
            </a:r>
            <a:r>
              <a:rPr lang="ru-RU" sz="1200" dirty="0" err="1" smtClean="0"/>
              <a:t>суверени-тета</a:t>
            </a:r>
            <a:r>
              <a:rPr lang="ru-RU" sz="1200" dirty="0" smtClean="0"/>
              <a:t> других государств;</a:t>
            </a:r>
          </a:p>
          <a:p>
            <a:pPr marL="182563" indent="-182563"/>
            <a:endParaRPr lang="ru-RU" sz="500" dirty="0" smtClean="0"/>
          </a:p>
          <a:p>
            <a:pPr marL="182563" indent="-182563">
              <a:buFont typeface="Wingdings" panose="05000000000000000000" pitchFamily="2" charset="2"/>
              <a:buChar char="ü"/>
            </a:pPr>
            <a:r>
              <a:rPr lang="ru-RU" sz="1200" dirty="0"/>
              <a:t>и</a:t>
            </a:r>
            <a:r>
              <a:rPr lang="ru-RU" sz="1200" dirty="0" smtClean="0"/>
              <a:t>деологическая война;</a:t>
            </a:r>
          </a:p>
          <a:p>
            <a:pPr marL="182563" indent="-182563"/>
            <a:endParaRPr lang="ru-RU" sz="500" dirty="0" smtClean="0"/>
          </a:p>
          <a:p>
            <a:pPr marL="182563" indent="-182563">
              <a:buFont typeface="Wingdings" panose="05000000000000000000" pitchFamily="2" charset="2"/>
              <a:buChar char="ü"/>
            </a:pPr>
            <a:r>
              <a:rPr lang="ru-RU" sz="1200" dirty="0"/>
              <a:t>п</a:t>
            </a:r>
            <a:r>
              <a:rPr lang="ru-RU" sz="1200" dirty="0" smtClean="0"/>
              <a:t>родажа оружия участникам региональных конфликтов;</a:t>
            </a:r>
          </a:p>
          <a:p>
            <a:endParaRPr lang="ru-RU" sz="500" dirty="0" smtClean="0"/>
          </a:p>
          <a:p>
            <a:pPr marL="182563" indent="-182563">
              <a:buFont typeface="Wingdings" panose="05000000000000000000" pitchFamily="2" charset="2"/>
              <a:buChar char="ü"/>
            </a:pPr>
            <a:r>
              <a:rPr lang="ru-RU" sz="1200" dirty="0"/>
              <a:t>р</a:t>
            </a:r>
            <a:r>
              <a:rPr lang="ru-RU" sz="1200" dirty="0" smtClean="0"/>
              <a:t>азвёртывание ядерного и космического оружия.</a:t>
            </a:r>
            <a:endParaRPr lang="ru-RU" sz="1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797" y="3200802"/>
            <a:ext cx="1553441" cy="15534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016224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2" y="0"/>
            <a:ext cx="2916237" cy="5143500"/>
          </a:xfrm>
          <a:prstGeom prst="rect">
            <a:avLst/>
          </a:prstGeom>
          <a:solidFill>
            <a:srgbClr val="0BE5C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12107" y="988842"/>
            <a:ext cx="2347545" cy="150810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solidFill>
                  <a:srgbClr val="2A2A8C"/>
                </a:solidFill>
                <a:latin typeface="+mj-lt"/>
                <a:ea typeface="Meiryo" pitchFamily="34" charset="-128"/>
              </a:rPr>
              <a:t>Геноцид </a:t>
            </a:r>
            <a:r>
              <a:rPr lang="ru-RU" sz="1400" dirty="0" smtClean="0">
                <a:latin typeface="+mj-lt"/>
                <a:ea typeface="Meiryo" pitchFamily="34" charset="-128"/>
              </a:rPr>
              <a:t>– действия, направленные на полное или частичное уничтожение какой-либо этнической, расовой, религиозной или иной социальной группы.</a:t>
            </a:r>
            <a:endParaRPr lang="ru-RU" sz="1400" dirty="0">
              <a:solidFill>
                <a:srgbClr val="2A2A8C"/>
              </a:solidFill>
              <a:latin typeface="+mj-lt"/>
              <a:ea typeface="Meiryo" pitchFamily="34" charset="-128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797" y="3200802"/>
            <a:ext cx="1553441" cy="1553441"/>
          </a:xfrm>
          <a:prstGeom prst="ellipse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68"/>
          <a:stretch/>
        </p:blipFill>
        <p:spPr>
          <a:xfrm>
            <a:off x="1" y="0"/>
            <a:ext cx="622776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8381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2" y="0"/>
            <a:ext cx="2916237" cy="5143500"/>
          </a:xfrm>
          <a:prstGeom prst="rect">
            <a:avLst/>
          </a:prstGeom>
          <a:solidFill>
            <a:srgbClr val="0BE5C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12107" y="1293643"/>
            <a:ext cx="2347545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solidFill>
                  <a:srgbClr val="2A2A8C"/>
                </a:solidFill>
                <a:latin typeface="+mj-lt"/>
                <a:ea typeface="Meiryo" pitchFamily="34" charset="-128"/>
              </a:rPr>
              <a:t>Экоцид </a:t>
            </a:r>
            <a:r>
              <a:rPr lang="ru-RU" sz="1400" dirty="0" smtClean="0">
                <a:latin typeface="+mj-lt"/>
                <a:ea typeface="Meiryo" pitchFamily="34" charset="-128"/>
              </a:rPr>
              <a:t>– совершение действий, способных вызвать экологическую катастрофу.</a:t>
            </a:r>
            <a:endParaRPr lang="ru-RU" sz="1400" dirty="0">
              <a:solidFill>
                <a:srgbClr val="2A2A8C"/>
              </a:solidFill>
              <a:latin typeface="+mj-lt"/>
              <a:ea typeface="Meiryo" pitchFamily="34" charset="-128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797" y="3200802"/>
            <a:ext cx="1553441" cy="1553441"/>
          </a:xfrm>
          <a:prstGeom prst="ellipse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5"/>
          <a:stretch/>
        </p:blipFill>
        <p:spPr>
          <a:xfrm>
            <a:off x="0" y="0"/>
            <a:ext cx="6227760" cy="5143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6" r="17310"/>
          <a:stretch/>
        </p:blipFill>
        <p:spPr>
          <a:xfrm>
            <a:off x="-2" y="0"/>
            <a:ext cx="6227762" cy="5143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6" t="1972" r="11392" b="2242"/>
          <a:stretch/>
        </p:blipFill>
        <p:spPr>
          <a:xfrm>
            <a:off x="-2" y="0"/>
            <a:ext cx="6227762" cy="5143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5" r="5087"/>
          <a:stretch/>
        </p:blipFill>
        <p:spPr>
          <a:xfrm>
            <a:off x="-2" y="0"/>
            <a:ext cx="6227762" cy="51435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6"/>
          <a:stretch/>
        </p:blipFill>
        <p:spPr>
          <a:xfrm>
            <a:off x="-4" y="0"/>
            <a:ext cx="6211040" cy="51435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6" r="19847"/>
          <a:stretch/>
        </p:blipFill>
        <p:spPr>
          <a:xfrm>
            <a:off x="-9833" y="0"/>
            <a:ext cx="6237593" cy="51435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6" r="10310"/>
          <a:stretch/>
        </p:blipFill>
        <p:spPr>
          <a:xfrm>
            <a:off x="-9833" y="1"/>
            <a:ext cx="62375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020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807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2" y="0"/>
            <a:ext cx="2916237" cy="5143500"/>
          </a:xfrm>
          <a:prstGeom prst="rect">
            <a:avLst/>
          </a:prstGeom>
          <a:solidFill>
            <a:srgbClr val="0BE5C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61136" y="1236492"/>
            <a:ext cx="2301509" cy="12311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600" dirty="0" smtClean="0">
                <a:solidFill>
                  <a:srgbClr val="2A2A8C"/>
                </a:solidFill>
                <a:latin typeface="+mj-lt"/>
                <a:ea typeface="Meiryo" pitchFamily="34" charset="-128"/>
              </a:rPr>
              <a:t>Международный терроризм </a:t>
            </a:r>
            <a:r>
              <a:rPr lang="ru-RU" sz="1600" dirty="0" smtClean="0">
                <a:latin typeface="+mj-lt"/>
                <a:ea typeface="Meiryo" pitchFamily="34" charset="-128"/>
              </a:rPr>
              <a:t>– </a:t>
            </a:r>
            <a:r>
              <a:rPr lang="ru-RU" sz="1600" i="1" dirty="0" smtClean="0">
                <a:latin typeface="+mj-lt"/>
                <a:ea typeface="Meiryo" pitchFamily="34" charset="-128"/>
              </a:rPr>
              <a:t>общепризнанное определение пока не выработано.</a:t>
            </a:r>
            <a:endParaRPr lang="ru-RU" sz="1600" dirty="0">
              <a:solidFill>
                <a:srgbClr val="2A2A8C"/>
              </a:solidFill>
              <a:latin typeface="+mj-lt"/>
              <a:ea typeface="Meiryo" pitchFamily="34" charset="-128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797" y="3200802"/>
            <a:ext cx="1553441" cy="1553441"/>
          </a:xfrm>
          <a:prstGeom prst="ellipse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2" r="4881"/>
          <a:stretch/>
        </p:blipFill>
        <p:spPr>
          <a:xfrm>
            <a:off x="-9833" y="0"/>
            <a:ext cx="6237593" cy="5143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3" r="16043"/>
          <a:stretch/>
        </p:blipFill>
        <p:spPr>
          <a:xfrm>
            <a:off x="-9833" y="0"/>
            <a:ext cx="6237593" cy="5143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1"/>
          <a:stretch/>
        </p:blipFill>
        <p:spPr>
          <a:xfrm>
            <a:off x="-9833" y="0"/>
            <a:ext cx="6237593" cy="5143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" r="7157"/>
          <a:stretch/>
        </p:blipFill>
        <p:spPr>
          <a:xfrm>
            <a:off x="-9832" y="0"/>
            <a:ext cx="6237592" cy="51435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9"/>
          <a:stretch/>
        </p:blipFill>
        <p:spPr>
          <a:xfrm>
            <a:off x="-9832" y="0"/>
            <a:ext cx="6231962" cy="5143500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226141" y="339725"/>
            <a:ext cx="2379405" cy="2369025"/>
            <a:chOff x="226141" y="339725"/>
            <a:chExt cx="2379405" cy="2369025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99" r="-328"/>
            <a:stretch/>
          </p:blipFill>
          <p:spPr>
            <a:xfrm flipH="1">
              <a:off x="226141" y="339725"/>
              <a:ext cx="2379405" cy="2369025"/>
            </a:xfrm>
            <a:prstGeom prst="ellipse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24346" y="2294751"/>
              <a:ext cx="15829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 smtClean="0">
                  <a:solidFill>
                    <a:schemeClr val="bg1"/>
                  </a:solidFill>
                  <a:effectLst>
                    <a:glow rad="127000">
                      <a:schemeClr val="tx1">
                        <a:lumMod val="75000"/>
                        <a:lumOff val="25000"/>
                      </a:schemeClr>
                    </a:glow>
                  </a:effectLst>
                </a:rPr>
                <a:t>Андерс </a:t>
              </a:r>
              <a:r>
                <a:rPr lang="ru-RU" sz="1200" dirty="0" err="1" smtClean="0">
                  <a:solidFill>
                    <a:schemeClr val="bg1"/>
                  </a:solidFill>
                  <a:effectLst>
                    <a:glow rad="127000">
                      <a:schemeClr val="tx1">
                        <a:lumMod val="75000"/>
                        <a:lumOff val="25000"/>
                      </a:schemeClr>
                    </a:glow>
                  </a:effectLst>
                </a:rPr>
                <a:t>Брейвик</a:t>
              </a:r>
              <a:endParaRPr lang="ru-RU" sz="1200" dirty="0">
                <a:solidFill>
                  <a:schemeClr val="bg1"/>
                </a:solidFill>
                <a:effectLst>
                  <a:glow rad="127000">
                    <a:schemeClr val="tx1">
                      <a:lumMod val="75000"/>
                      <a:lumOff val="25000"/>
                    </a:scheme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47444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2" y="0"/>
            <a:ext cx="2916237" cy="5143500"/>
          </a:xfrm>
          <a:prstGeom prst="rect">
            <a:avLst/>
          </a:prstGeom>
          <a:solidFill>
            <a:srgbClr val="0BE5C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61136" y="1236492"/>
            <a:ext cx="2301509" cy="12311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600" dirty="0" smtClean="0">
                <a:solidFill>
                  <a:srgbClr val="2A2A8C"/>
                </a:solidFill>
                <a:latin typeface="+mj-lt"/>
                <a:ea typeface="Meiryo" pitchFamily="34" charset="-128"/>
              </a:rPr>
              <a:t>Международный терроризм </a:t>
            </a:r>
            <a:r>
              <a:rPr lang="ru-RU" sz="1600" dirty="0" smtClean="0">
                <a:latin typeface="+mj-lt"/>
                <a:ea typeface="Meiryo" pitchFamily="34" charset="-128"/>
              </a:rPr>
              <a:t>– </a:t>
            </a:r>
            <a:r>
              <a:rPr lang="ru-RU" sz="1600" i="1" dirty="0" smtClean="0">
                <a:latin typeface="+mj-lt"/>
                <a:ea typeface="Meiryo" pitchFamily="34" charset="-128"/>
              </a:rPr>
              <a:t>общепризнанное определение пока не выработано.</a:t>
            </a:r>
            <a:endParaRPr lang="ru-RU" sz="1600" dirty="0">
              <a:solidFill>
                <a:srgbClr val="2A2A8C"/>
              </a:solidFill>
              <a:latin typeface="+mj-lt"/>
              <a:ea typeface="Meiryo" pitchFamily="34" charset="-128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797" y="3200802"/>
            <a:ext cx="1553441" cy="1553441"/>
          </a:xfrm>
          <a:prstGeom prst="ellipse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5750" y="614606"/>
            <a:ext cx="5546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2A2A8C"/>
                </a:solidFill>
                <a:latin typeface="+mj-lt"/>
              </a:rPr>
              <a:t>Международный терроризм:</a:t>
            </a:r>
            <a:endParaRPr lang="ru-RU" sz="2000" dirty="0">
              <a:solidFill>
                <a:srgbClr val="2A2A8C"/>
              </a:solidFill>
              <a:latin typeface="+mj-lt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358775" y="1434176"/>
            <a:ext cx="5545138" cy="295644"/>
            <a:chOff x="366232" y="967495"/>
            <a:chExt cx="5545138" cy="295644"/>
          </a:xfrm>
        </p:grpSpPr>
        <p:sp>
          <p:nvSpPr>
            <p:cNvPr id="17" name="TextBox 16"/>
            <p:cNvSpPr txBox="1"/>
            <p:nvPr/>
          </p:nvSpPr>
          <p:spPr>
            <a:xfrm>
              <a:off x="737228" y="967495"/>
              <a:ext cx="5174142" cy="2887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1400" dirty="0" smtClean="0"/>
                <a:t>стремление воздействовать на общественное сознание;</a:t>
              </a:r>
            </a:p>
          </p:txBody>
        </p:sp>
        <p:pic>
          <p:nvPicPr>
            <p:cNvPr id="18" name="Рисунок 17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7105">
              <a:off x="366232" y="1055833"/>
              <a:ext cx="203520" cy="207306"/>
            </a:xfrm>
            <a:prstGeom prst="rect">
              <a:avLst/>
            </a:prstGeom>
          </p:spPr>
        </p:pic>
      </p:grpSp>
      <p:grpSp>
        <p:nvGrpSpPr>
          <p:cNvPr id="19" name="Группа 18"/>
          <p:cNvGrpSpPr/>
          <p:nvPr/>
        </p:nvGrpSpPr>
        <p:grpSpPr>
          <a:xfrm>
            <a:off x="358775" y="2142369"/>
            <a:ext cx="5545138" cy="1034129"/>
            <a:chOff x="366232" y="967495"/>
            <a:chExt cx="5545138" cy="1034129"/>
          </a:xfrm>
        </p:grpSpPr>
        <p:sp>
          <p:nvSpPr>
            <p:cNvPr id="20" name="TextBox 19"/>
            <p:cNvSpPr txBox="1"/>
            <p:nvPr/>
          </p:nvSpPr>
          <p:spPr>
            <a:xfrm>
              <a:off x="737228" y="967495"/>
              <a:ext cx="5174142" cy="10341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ru-RU" sz="1400" dirty="0"/>
                <a:t>ц</a:t>
              </a:r>
              <a:r>
                <a:rPr lang="ru-RU" sz="1400" dirty="0" smtClean="0"/>
                <a:t>ель – вынудить правительство изменить государственную политику, нанося экономический и политический ущерб, подрывая устои общественного устройства;</a:t>
              </a:r>
            </a:p>
          </p:txBody>
        </p:sp>
        <p:pic>
          <p:nvPicPr>
            <p:cNvPr id="21" name="Рисунок 20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7105">
              <a:off x="366232" y="1055833"/>
              <a:ext cx="203520" cy="207306"/>
            </a:xfrm>
            <a:prstGeom prst="rect">
              <a:avLst/>
            </a:prstGeom>
          </p:spPr>
        </p:pic>
      </p:grpSp>
      <p:grpSp>
        <p:nvGrpSpPr>
          <p:cNvPr id="22" name="Группа 21"/>
          <p:cNvGrpSpPr/>
          <p:nvPr/>
        </p:nvGrpSpPr>
        <p:grpSpPr>
          <a:xfrm>
            <a:off x="351314" y="3595958"/>
            <a:ext cx="5545138" cy="517065"/>
            <a:chOff x="366232" y="967495"/>
            <a:chExt cx="5545138" cy="517065"/>
          </a:xfrm>
        </p:grpSpPr>
        <p:sp>
          <p:nvSpPr>
            <p:cNvPr id="23" name="TextBox 22"/>
            <p:cNvSpPr txBox="1"/>
            <p:nvPr/>
          </p:nvSpPr>
          <p:spPr>
            <a:xfrm>
              <a:off x="737228" y="967495"/>
              <a:ext cx="5174142" cy="5170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ru-RU" sz="1400" dirty="0"/>
                <a:t>ж</a:t>
              </a:r>
              <a:r>
                <a:rPr lang="ru-RU" sz="1400" dirty="0" smtClean="0"/>
                <a:t>ертвами действий террористов становятся случайные люди.</a:t>
              </a:r>
            </a:p>
          </p:txBody>
        </p:sp>
        <p:pic>
          <p:nvPicPr>
            <p:cNvPr id="24" name="Рисунок 23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7105">
              <a:off x="366232" y="1055833"/>
              <a:ext cx="203520" cy="2073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94710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2" y="0"/>
            <a:ext cx="2916237" cy="5143500"/>
          </a:xfrm>
          <a:prstGeom prst="rect">
            <a:avLst/>
          </a:prstGeom>
          <a:solidFill>
            <a:srgbClr val="0BE5C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61136" y="1462635"/>
            <a:ext cx="2301509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600" dirty="0" smtClean="0">
                <a:solidFill>
                  <a:srgbClr val="2A2A8C"/>
                </a:solidFill>
                <a:latin typeface="+mj-lt"/>
                <a:ea typeface="Meiryo" pitchFamily="34" charset="-128"/>
              </a:rPr>
              <a:t>Терроризм существо-вал уже в древности?</a:t>
            </a:r>
            <a:endParaRPr lang="ru-RU" sz="1600" dirty="0">
              <a:solidFill>
                <a:srgbClr val="2A2A8C"/>
              </a:solidFill>
              <a:latin typeface="+mj-lt"/>
              <a:ea typeface="Meiryo" pitchFamily="34" charset="-128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796" y="3200802"/>
            <a:ext cx="1553441" cy="1553441"/>
          </a:xfrm>
          <a:prstGeom prst="ellipse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4"/>
          <a:stretch/>
        </p:blipFill>
        <p:spPr>
          <a:xfrm>
            <a:off x="0" y="0"/>
            <a:ext cx="6227761" cy="5143500"/>
          </a:xfrm>
          <a:prstGeom prst="rect">
            <a:avLst/>
          </a:prstGeom>
        </p:spPr>
      </p:pic>
      <p:pic>
        <p:nvPicPr>
          <p:cNvPr id="1026" name="Picture 2" descr="http://img.khoahoc.tv/photos/image/2016/06/05/vu-am-sat-Nizam-al-Mulk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6" r="7376"/>
          <a:stretch/>
        </p:blipFill>
        <p:spPr bwMode="auto">
          <a:xfrm>
            <a:off x="-13059" y="0"/>
            <a:ext cx="622776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058" y="0"/>
            <a:ext cx="624082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8174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2" y="0"/>
            <a:ext cx="2916237" cy="5143500"/>
          </a:xfrm>
          <a:prstGeom prst="rect">
            <a:avLst/>
          </a:prstGeom>
          <a:solidFill>
            <a:srgbClr val="0BE5C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15100" y="1598442"/>
            <a:ext cx="2347545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600" dirty="0" smtClean="0">
                <a:solidFill>
                  <a:srgbClr val="2A2A8C"/>
                </a:solidFill>
                <a:latin typeface="+mj-lt"/>
                <a:ea typeface="Meiryo" pitchFamily="34" charset="-128"/>
              </a:rPr>
              <a:t>Терроризм – глобальная проблема.</a:t>
            </a:r>
            <a:endParaRPr lang="ru-RU" sz="1600" dirty="0">
              <a:solidFill>
                <a:srgbClr val="2A2A8C"/>
              </a:solidFill>
              <a:latin typeface="+mj-lt"/>
              <a:ea typeface="Meiryo" pitchFamily="34" charset="-128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797" y="3200802"/>
            <a:ext cx="1553441" cy="1553441"/>
          </a:xfrm>
          <a:prstGeom prst="ellipse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750" y="614606"/>
            <a:ext cx="5546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2A2A8C"/>
                </a:solidFill>
                <a:latin typeface="+mj-lt"/>
              </a:rPr>
              <a:t>Признаки глобальных проблем:</a:t>
            </a:r>
            <a:endParaRPr lang="ru-RU" sz="2000" dirty="0">
              <a:solidFill>
                <a:srgbClr val="2A2A8C"/>
              </a:solidFill>
              <a:latin typeface="+mj-lt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358775" y="1515200"/>
            <a:ext cx="5545138" cy="517065"/>
            <a:chOff x="366232" y="1048519"/>
            <a:chExt cx="5545138" cy="517065"/>
          </a:xfrm>
        </p:grpSpPr>
        <p:sp>
          <p:nvSpPr>
            <p:cNvPr id="9" name="TextBox 8"/>
            <p:cNvSpPr txBox="1"/>
            <p:nvPr/>
          </p:nvSpPr>
          <p:spPr>
            <a:xfrm>
              <a:off x="737228" y="1048519"/>
              <a:ext cx="5174142" cy="5170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ru-RU" sz="1400" dirty="0"/>
                <a:t>у</a:t>
              </a:r>
              <a:r>
                <a:rPr lang="ru-RU" sz="1400" dirty="0" smtClean="0"/>
                <a:t>ниверсальность: это не локальные, а общемировые проблемы;</a:t>
              </a:r>
            </a:p>
          </p:txBody>
        </p:sp>
        <p:pic>
          <p:nvPicPr>
            <p:cNvPr id="10" name="Рисунок 9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7105">
              <a:off x="366232" y="1055833"/>
              <a:ext cx="203520" cy="207306"/>
            </a:xfrm>
            <a:prstGeom prst="rect">
              <a:avLst/>
            </a:prstGeom>
          </p:spPr>
        </p:pic>
      </p:grpSp>
      <p:sp>
        <p:nvSpPr>
          <p:cNvPr id="11" name="Прямоугольник 10"/>
          <p:cNvSpPr/>
          <p:nvPr/>
        </p:nvSpPr>
        <p:spPr>
          <a:xfrm>
            <a:off x="729771" y="2296205"/>
            <a:ext cx="5102704" cy="551090"/>
          </a:xfrm>
          <a:prstGeom prst="rect">
            <a:avLst/>
          </a:prstGeom>
          <a:solidFill>
            <a:srgbClr val="0BE5C1">
              <a:alpha val="15000"/>
            </a:srgbClr>
          </a:solidFill>
        </p:spPr>
        <p:txBody>
          <a:bodyPr wrap="square" lIns="90000" tIns="90000" rIns="90000" bIns="90000">
            <a:spAutoFit/>
          </a:bodyPr>
          <a:lstStyle/>
          <a:p>
            <a:r>
              <a:rPr lang="ru-RU" sz="1200" dirty="0" smtClean="0">
                <a:latin typeface="+mj-lt"/>
                <a:ea typeface="Meiryo" pitchFamily="34" charset="-128"/>
              </a:rPr>
              <a:t>123 государства мира в 2015 году имели индекс терроризма выше нуля.</a:t>
            </a:r>
            <a:endParaRPr lang="ru-RU" sz="1200" dirty="0">
              <a:latin typeface="+mj-lt"/>
              <a:ea typeface="Meiryo" pitchFamily="34" charset="-128"/>
            </a:endParaRPr>
          </a:p>
        </p:txBody>
      </p:sp>
      <p:cxnSp>
        <p:nvCxnSpPr>
          <p:cNvPr id="12" name="Соединительная линия уступом 11"/>
          <p:cNvCxnSpPr>
            <a:stCxn id="9" idx="2"/>
            <a:endCxn id="11" idx="1"/>
          </p:cNvCxnSpPr>
          <p:nvPr/>
        </p:nvCxnSpPr>
        <p:spPr>
          <a:xfrm rot="5400000">
            <a:off x="1753565" y="1008472"/>
            <a:ext cx="539485" cy="2587071"/>
          </a:xfrm>
          <a:prstGeom prst="bentConnector4">
            <a:avLst>
              <a:gd name="adj1" fmla="val 24462"/>
              <a:gd name="adj2" fmla="val 108836"/>
            </a:avLst>
          </a:prstGeom>
          <a:ln w="12700">
            <a:solidFill>
              <a:srgbClr val="0BE5C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1226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6224" y="275330"/>
            <a:ext cx="2863342" cy="397201"/>
          </a:xfrm>
          <a:prstGeom prst="rect">
            <a:avLst/>
          </a:prstGeom>
          <a:solidFill>
            <a:schemeClr val="bg1">
              <a:alpha val="84000"/>
            </a:schemeClr>
          </a:solidFill>
          <a:effectLst>
            <a:softEdge rad="63500"/>
          </a:effectLst>
        </p:spPr>
        <p:txBody>
          <a:bodyPr wrap="square" lIns="90000" tIns="90000" rIns="90000" bIns="9000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11 сентября 2001 г., Нью-Йорк</a:t>
            </a:r>
            <a:endParaRPr lang="ru-RU" sz="1400" dirty="0"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2730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6223" y="275330"/>
            <a:ext cx="5566252" cy="397201"/>
          </a:xfrm>
          <a:prstGeom prst="rect">
            <a:avLst/>
          </a:prstGeom>
          <a:solidFill>
            <a:schemeClr val="bg1">
              <a:alpha val="84000"/>
            </a:schemeClr>
          </a:solidFill>
          <a:effectLst>
            <a:softEdge rad="63500"/>
          </a:effectLst>
        </p:spPr>
        <p:txBody>
          <a:bodyPr wrap="square" lIns="90000" tIns="90000" rIns="90000" bIns="9000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Жертвы теракта на Дубровке (Москва) 23–25 октября 2002 г.</a:t>
            </a:r>
            <a:endParaRPr lang="ru-RU" sz="1400" dirty="0"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2210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6223" y="275330"/>
            <a:ext cx="2721452" cy="397201"/>
          </a:xfrm>
          <a:prstGeom prst="rect">
            <a:avLst/>
          </a:prstGeom>
          <a:solidFill>
            <a:schemeClr val="bg1">
              <a:alpha val="84000"/>
            </a:schemeClr>
          </a:solidFill>
          <a:effectLst>
            <a:softEdge rad="63500"/>
          </a:effectLst>
        </p:spPr>
        <p:txBody>
          <a:bodyPr wrap="square" lIns="90000" tIns="90000" rIns="90000" bIns="9000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Беслан, 1–3 сентября 2004 г.</a:t>
            </a:r>
            <a:endParaRPr lang="ru-RU" sz="1400" dirty="0"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9055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618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07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474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1" r="4632" b="1780"/>
          <a:stretch/>
        </p:blipFill>
        <p:spPr>
          <a:xfrm>
            <a:off x="-21460" y="0"/>
            <a:ext cx="9165460" cy="51495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3"/>
          <a:stretch/>
        </p:blipFill>
        <p:spPr>
          <a:xfrm>
            <a:off x="-24063" y="0"/>
            <a:ext cx="9168063" cy="5143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20" y="0"/>
            <a:ext cx="9186920" cy="5143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" r="1685"/>
          <a:stretch/>
        </p:blipFill>
        <p:spPr>
          <a:xfrm>
            <a:off x="-24063" y="0"/>
            <a:ext cx="9168063" cy="514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" b="10769"/>
          <a:stretch/>
        </p:blipFill>
        <p:spPr>
          <a:xfrm>
            <a:off x="-42920" y="0"/>
            <a:ext cx="918692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2613" y="1115730"/>
            <a:ext cx="4392612" cy="34154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1033891"/>
            <a:ext cx="3822700" cy="349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47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4578555" y="2576051"/>
            <a:ext cx="4565445" cy="2566219"/>
            <a:chOff x="4578555" y="2576051"/>
            <a:chExt cx="4565445" cy="2566219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959"/>
            <a:stretch/>
          </p:blipFill>
          <p:spPr>
            <a:xfrm>
              <a:off x="4578555" y="2576051"/>
              <a:ext cx="4565445" cy="2566219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7993626" y="4518572"/>
              <a:ext cx="863974" cy="366424"/>
            </a:xfrm>
            <a:prstGeom prst="rect">
              <a:avLst/>
            </a:prstGeom>
            <a:solidFill>
              <a:schemeClr val="bg1">
                <a:alpha val="84000"/>
              </a:schemeClr>
            </a:solidFill>
            <a:effectLst>
              <a:softEdge rad="63500"/>
            </a:effectLst>
          </p:spPr>
          <p:txBody>
            <a:bodyPr wrap="square" lIns="90000" tIns="90000" rIns="90000" bIns="90000">
              <a:spAutoFit/>
            </a:bodyPr>
            <a:lstStyle/>
            <a:p>
              <a:pPr algn="r"/>
              <a:r>
                <a:rPr lang="ru-RU" sz="1200" dirty="0" smtClean="0">
                  <a:ea typeface="Meiryo" pitchFamily="34" charset="-128"/>
                </a:rPr>
                <a:t>Талибан</a:t>
              </a:r>
              <a:endParaRPr lang="ru-RU" sz="1200" dirty="0">
                <a:ea typeface="Meiryo" pitchFamily="34" charset="-128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18"/>
          <a:stretch/>
        </p:blipFill>
        <p:spPr>
          <a:xfrm>
            <a:off x="0" y="0"/>
            <a:ext cx="4578557" cy="257605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6223" y="265498"/>
            <a:ext cx="1975532" cy="366424"/>
          </a:xfrm>
          <a:prstGeom prst="rect">
            <a:avLst/>
          </a:prstGeom>
          <a:solidFill>
            <a:schemeClr val="bg1">
              <a:alpha val="84000"/>
            </a:schemeClr>
          </a:solidFill>
          <a:effectLst>
            <a:softEdge rad="63500"/>
          </a:effectLst>
        </p:spPr>
        <p:txBody>
          <a:bodyPr wrap="square" lIns="90000" tIns="90000" rIns="90000" bIns="9000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Исламское государство</a:t>
            </a:r>
            <a:endParaRPr lang="ru-RU" sz="1200" dirty="0">
              <a:ea typeface="Meiryo" pitchFamily="34" charset="-128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4578556" y="0"/>
            <a:ext cx="4565443" cy="2576052"/>
            <a:chOff x="4578556" y="0"/>
            <a:chExt cx="4565443" cy="2576052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41"/>
            <a:stretch/>
          </p:blipFill>
          <p:spPr>
            <a:xfrm>
              <a:off x="4578556" y="0"/>
              <a:ext cx="4565443" cy="2576052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7757652" y="265498"/>
              <a:ext cx="1099948" cy="366424"/>
            </a:xfrm>
            <a:prstGeom prst="rect">
              <a:avLst/>
            </a:prstGeom>
            <a:solidFill>
              <a:schemeClr val="bg1">
                <a:alpha val="84000"/>
              </a:schemeClr>
            </a:solidFill>
            <a:effectLst>
              <a:softEdge rad="63500"/>
            </a:effectLst>
          </p:spPr>
          <p:txBody>
            <a:bodyPr wrap="square" lIns="90000" tIns="90000" rIns="90000" bIns="90000">
              <a:spAutoFit/>
            </a:bodyPr>
            <a:lstStyle/>
            <a:p>
              <a:pPr algn="r"/>
              <a:r>
                <a:rPr lang="ru-RU" sz="1200" dirty="0" smtClean="0">
                  <a:ea typeface="Meiryo" pitchFamily="34" charset="-128"/>
                </a:rPr>
                <a:t>Боко </a:t>
              </a:r>
              <a:r>
                <a:rPr lang="ru-RU" sz="1200" dirty="0" err="1" smtClean="0">
                  <a:ea typeface="Meiryo" pitchFamily="34" charset="-128"/>
                </a:rPr>
                <a:t>Харам</a:t>
              </a:r>
              <a:endParaRPr lang="ru-RU" sz="1200" dirty="0">
                <a:ea typeface="Meiryo" pitchFamily="34" charset="-128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-1" y="2576051"/>
            <a:ext cx="4578555" cy="2566219"/>
            <a:chOff x="-1" y="2576051"/>
            <a:chExt cx="4578555" cy="2566219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77" b="8321"/>
            <a:stretch/>
          </p:blipFill>
          <p:spPr>
            <a:xfrm>
              <a:off x="-1" y="2576051"/>
              <a:ext cx="4578555" cy="2566219"/>
            </a:xfrm>
            <a:prstGeom prst="rect">
              <a:avLst/>
            </a:prstGeom>
          </p:spPr>
        </p:pic>
        <p:sp>
          <p:nvSpPr>
            <p:cNvPr id="9" name="Прямоугольник 8"/>
            <p:cNvSpPr/>
            <p:nvPr/>
          </p:nvSpPr>
          <p:spPr>
            <a:xfrm>
              <a:off x="266223" y="4518572"/>
              <a:ext cx="992306" cy="366424"/>
            </a:xfrm>
            <a:prstGeom prst="rect">
              <a:avLst/>
            </a:prstGeom>
            <a:solidFill>
              <a:schemeClr val="bg1">
                <a:alpha val="84000"/>
              </a:schemeClr>
            </a:solidFill>
            <a:effectLst>
              <a:softEdge rad="63500"/>
            </a:effectLst>
          </p:spPr>
          <p:txBody>
            <a:bodyPr wrap="square" lIns="90000" tIns="90000" rIns="90000" bIns="90000">
              <a:spAutoFit/>
            </a:bodyPr>
            <a:lstStyle/>
            <a:p>
              <a:r>
                <a:rPr lang="ru-RU" sz="1200" dirty="0" smtClean="0">
                  <a:ea typeface="Meiryo" pitchFamily="34" charset="-128"/>
                </a:rPr>
                <a:t>Аль-Каида</a:t>
              </a:r>
              <a:endParaRPr lang="ru-RU" sz="1200" dirty="0">
                <a:ea typeface="Meiryo" pitchFamily="34" charset="-128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639496" y="1476633"/>
            <a:ext cx="390878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8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+mj-lt"/>
              </a:rPr>
              <a:t>66 %</a:t>
            </a:r>
            <a:endParaRPr lang="ru-RU" sz="138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57572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2" y="0"/>
            <a:ext cx="2916237" cy="5143500"/>
          </a:xfrm>
          <a:prstGeom prst="rect">
            <a:avLst/>
          </a:prstGeom>
          <a:solidFill>
            <a:srgbClr val="0BE5C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15100" y="1598442"/>
            <a:ext cx="2347545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600" dirty="0" smtClean="0">
                <a:solidFill>
                  <a:srgbClr val="2A2A8C"/>
                </a:solidFill>
                <a:latin typeface="+mj-lt"/>
                <a:ea typeface="Meiryo" pitchFamily="34" charset="-128"/>
              </a:rPr>
              <a:t>Терроризм – глобальная проблема.</a:t>
            </a:r>
            <a:endParaRPr lang="ru-RU" sz="1600" dirty="0">
              <a:solidFill>
                <a:srgbClr val="2A2A8C"/>
              </a:solidFill>
              <a:latin typeface="+mj-lt"/>
              <a:ea typeface="Meiryo" pitchFamily="34" charset="-128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797" y="3200802"/>
            <a:ext cx="1553441" cy="1553441"/>
          </a:xfrm>
          <a:prstGeom prst="ellipse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750" y="614606"/>
            <a:ext cx="5546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2A2A8C"/>
                </a:solidFill>
                <a:latin typeface="+mj-lt"/>
              </a:rPr>
              <a:t>Признаки глобальных проблем:</a:t>
            </a:r>
            <a:endParaRPr lang="ru-RU" sz="2000" dirty="0">
              <a:solidFill>
                <a:srgbClr val="2A2A8C"/>
              </a:solidFill>
              <a:latin typeface="+mj-lt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358775" y="1515200"/>
            <a:ext cx="5539821" cy="517065"/>
            <a:chOff x="366232" y="1048519"/>
            <a:chExt cx="5539821" cy="517065"/>
          </a:xfrm>
        </p:grpSpPr>
        <p:sp>
          <p:nvSpPr>
            <p:cNvPr id="9" name="TextBox 8"/>
            <p:cNvSpPr txBox="1"/>
            <p:nvPr/>
          </p:nvSpPr>
          <p:spPr>
            <a:xfrm>
              <a:off x="731911" y="1048519"/>
              <a:ext cx="5174142" cy="5170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ru-RU" sz="1400" dirty="0"/>
                <a:t>у</a:t>
              </a:r>
              <a:r>
                <a:rPr lang="ru-RU" sz="1400" dirty="0" smtClean="0"/>
                <a:t>ниверсальность: это не локальные, а общемировые проблемы;</a:t>
              </a:r>
            </a:p>
          </p:txBody>
        </p:sp>
        <p:pic>
          <p:nvPicPr>
            <p:cNvPr id="10" name="Рисунок 9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7105">
              <a:off x="366232" y="1055833"/>
              <a:ext cx="203520" cy="207306"/>
            </a:xfrm>
            <a:prstGeom prst="rect">
              <a:avLst/>
            </a:prstGeom>
          </p:spPr>
        </p:pic>
      </p:grpSp>
      <p:grpSp>
        <p:nvGrpSpPr>
          <p:cNvPr id="14" name="Группа 13"/>
          <p:cNvGrpSpPr/>
          <p:nvPr/>
        </p:nvGrpSpPr>
        <p:grpSpPr>
          <a:xfrm>
            <a:off x="351314" y="2453974"/>
            <a:ext cx="5547282" cy="775597"/>
            <a:chOff x="366232" y="1048519"/>
            <a:chExt cx="5547282" cy="775597"/>
          </a:xfrm>
        </p:grpSpPr>
        <p:sp>
          <p:nvSpPr>
            <p:cNvPr id="15" name="TextBox 14"/>
            <p:cNvSpPr txBox="1"/>
            <p:nvPr/>
          </p:nvSpPr>
          <p:spPr>
            <a:xfrm>
              <a:off x="739372" y="1048519"/>
              <a:ext cx="5174142" cy="7755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ru-RU" sz="1400" dirty="0" smtClean="0"/>
                <a:t>катастрофические последствия проблемы, которые могут поставить под угрозу существование человеческой цивилизации;</a:t>
              </a:r>
            </a:p>
          </p:txBody>
        </p:sp>
        <p:pic>
          <p:nvPicPr>
            <p:cNvPr id="17" name="Рисунок 16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7105">
              <a:off x="366232" y="1055833"/>
              <a:ext cx="203520" cy="2073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7322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8775" y="629265"/>
            <a:ext cx="8426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chemeClr val="bg1"/>
                </a:solidFill>
                <a:latin typeface="+mj-lt"/>
              </a:rPr>
              <a:t>2014 год: ≈ 32 700 погибших в результате терактов.</a:t>
            </a:r>
            <a:endParaRPr lang="ru-RU" sz="2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8775" y="1351936"/>
            <a:ext cx="8426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chemeClr val="bg1"/>
                </a:solidFill>
                <a:latin typeface="+mj-lt"/>
              </a:rPr>
              <a:t>2015 год: 28 328 погибших в результате терактов.</a:t>
            </a:r>
            <a:endParaRPr lang="ru-RU" sz="2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51731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775" y="1612491"/>
            <a:ext cx="8426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effectLst>
                  <a:glow rad="127000">
                    <a:schemeClr val="bg1"/>
                  </a:glow>
                </a:effectLst>
                <a:latin typeface="+mj-lt"/>
              </a:rPr>
              <a:t>Более 1,25 млн человек ежегодно гибнет</a:t>
            </a:r>
          </a:p>
          <a:p>
            <a:r>
              <a:rPr lang="ru-RU" sz="2200" dirty="0" smtClean="0">
                <a:effectLst>
                  <a:glow rad="127000">
                    <a:schemeClr val="bg1"/>
                  </a:glow>
                </a:effectLst>
                <a:latin typeface="+mj-lt"/>
              </a:rPr>
              <a:t>в дорожно-транспортных происшествиях.</a:t>
            </a:r>
            <a:endParaRPr lang="ru-RU" sz="2200" dirty="0">
              <a:effectLst>
                <a:glow rad="127000">
                  <a:schemeClr val="bg1"/>
                </a:glo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77772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2" y="0"/>
            <a:ext cx="2916237" cy="5143500"/>
          </a:xfrm>
          <a:prstGeom prst="rect">
            <a:avLst/>
          </a:prstGeom>
          <a:solidFill>
            <a:srgbClr val="0BE5C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15100" y="1598442"/>
            <a:ext cx="2347545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600" dirty="0" smtClean="0">
                <a:solidFill>
                  <a:srgbClr val="2A2A8C"/>
                </a:solidFill>
                <a:latin typeface="+mj-lt"/>
                <a:ea typeface="Meiryo" pitchFamily="34" charset="-128"/>
              </a:rPr>
              <a:t>Терроризм – глобальная проблема.</a:t>
            </a:r>
            <a:endParaRPr lang="ru-RU" sz="1600" dirty="0">
              <a:solidFill>
                <a:srgbClr val="2A2A8C"/>
              </a:solidFill>
              <a:latin typeface="+mj-lt"/>
              <a:ea typeface="Meiryo" pitchFamily="34" charset="-128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797" y="3200802"/>
            <a:ext cx="1553441" cy="1553441"/>
          </a:xfrm>
          <a:prstGeom prst="ellipse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750" y="614606"/>
            <a:ext cx="5546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2A2A8C"/>
                </a:solidFill>
                <a:latin typeface="+mj-lt"/>
              </a:rPr>
              <a:t>Признаки глобальных проблем:</a:t>
            </a:r>
            <a:endParaRPr lang="ru-RU" sz="2000" dirty="0">
              <a:solidFill>
                <a:srgbClr val="2A2A8C"/>
              </a:solidFill>
              <a:latin typeface="+mj-lt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358775" y="1515200"/>
            <a:ext cx="5545265" cy="517065"/>
            <a:chOff x="366232" y="1048519"/>
            <a:chExt cx="5545265" cy="517065"/>
          </a:xfrm>
        </p:grpSpPr>
        <p:sp>
          <p:nvSpPr>
            <p:cNvPr id="9" name="TextBox 8"/>
            <p:cNvSpPr txBox="1"/>
            <p:nvPr/>
          </p:nvSpPr>
          <p:spPr>
            <a:xfrm>
              <a:off x="737355" y="1048519"/>
              <a:ext cx="5174142" cy="5170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ru-RU" sz="1400" dirty="0"/>
                <a:t>у</a:t>
              </a:r>
              <a:r>
                <a:rPr lang="ru-RU" sz="1400" dirty="0" smtClean="0"/>
                <a:t>ниверсальность: это не локальные, а общемировые проблемы;</a:t>
              </a:r>
            </a:p>
          </p:txBody>
        </p:sp>
        <p:pic>
          <p:nvPicPr>
            <p:cNvPr id="10" name="Рисунок 9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7105">
              <a:off x="366232" y="1055833"/>
              <a:ext cx="203520" cy="207306"/>
            </a:xfrm>
            <a:prstGeom prst="rect">
              <a:avLst/>
            </a:prstGeom>
          </p:spPr>
        </p:pic>
      </p:grpSp>
      <p:sp>
        <p:nvSpPr>
          <p:cNvPr id="11" name="Прямоугольник 10"/>
          <p:cNvSpPr/>
          <p:nvPr/>
        </p:nvSpPr>
        <p:spPr>
          <a:xfrm>
            <a:off x="729771" y="3504627"/>
            <a:ext cx="1462823" cy="1289753"/>
          </a:xfrm>
          <a:prstGeom prst="rect">
            <a:avLst/>
          </a:prstGeom>
          <a:solidFill>
            <a:srgbClr val="0BE5C1">
              <a:alpha val="15000"/>
            </a:srgbClr>
          </a:solidFill>
        </p:spPr>
        <p:txBody>
          <a:bodyPr wrap="square" lIns="90000" tIns="90000" rIns="90000" bIns="90000">
            <a:spAutoFit/>
          </a:bodyPr>
          <a:lstStyle/>
          <a:p>
            <a:r>
              <a:rPr lang="ru-RU" sz="1200" dirty="0" smtClean="0">
                <a:latin typeface="+mj-lt"/>
                <a:ea typeface="Meiryo" pitchFamily="34" charset="-128"/>
              </a:rPr>
              <a:t>Деятельность террористов тесно связана с изготовлением и продажей наркотиков.</a:t>
            </a:r>
            <a:endParaRPr lang="ru-RU" sz="1200" dirty="0">
              <a:latin typeface="+mj-lt"/>
              <a:ea typeface="Meiryo" pitchFamily="34" charset="-128"/>
            </a:endParaRPr>
          </a:p>
        </p:txBody>
      </p:sp>
      <p:cxnSp>
        <p:nvCxnSpPr>
          <p:cNvPr id="12" name="Соединительная линия уступом 11"/>
          <p:cNvCxnSpPr>
            <a:stCxn id="15" idx="2"/>
            <a:endCxn id="11" idx="0"/>
          </p:cNvCxnSpPr>
          <p:nvPr/>
        </p:nvCxnSpPr>
        <p:spPr>
          <a:xfrm rot="5400000">
            <a:off x="2248373" y="2442382"/>
            <a:ext cx="275056" cy="1849435"/>
          </a:xfrm>
          <a:prstGeom prst="bentConnector3">
            <a:avLst>
              <a:gd name="adj1" fmla="val 50000"/>
            </a:avLst>
          </a:prstGeom>
          <a:ln w="12700">
            <a:solidFill>
              <a:srgbClr val="0BE5C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Группа 13"/>
          <p:cNvGrpSpPr/>
          <p:nvPr/>
        </p:nvGrpSpPr>
        <p:grpSpPr>
          <a:xfrm>
            <a:off x="351314" y="2453974"/>
            <a:ext cx="5546375" cy="775597"/>
            <a:chOff x="366232" y="1048519"/>
            <a:chExt cx="5546375" cy="775597"/>
          </a:xfrm>
        </p:grpSpPr>
        <p:sp>
          <p:nvSpPr>
            <p:cNvPr id="15" name="TextBox 14"/>
            <p:cNvSpPr txBox="1"/>
            <p:nvPr/>
          </p:nvSpPr>
          <p:spPr>
            <a:xfrm>
              <a:off x="738465" y="1048519"/>
              <a:ext cx="5174142" cy="7755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ru-RU" sz="1400" dirty="0"/>
                <a:t>к</a:t>
              </a:r>
              <a:r>
                <a:rPr lang="ru-RU" sz="1400" dirty="0" smtClean="0"/>
                <a:t>атастрофические последствия проблемы, которые могут поставить под угрозу существование человеческой цивилизации;</a:t>
              </a:r>
            </a:p>
          </p:txBody>
        </p:sp>
        <p:pic>
          <p:nvPicPr>
            <p:cNvPr id="17" name="Рисунок 16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7105">
              <a:off x="366232" y="1055833"/>
              <a:ext cx="203520" cy="207306"/>
            </a:xfrm>
            <a:prstGeom prst="rect">
              <a:avLst/>
            </a:prstGeom>
          </p:spPr>
        </p:pic>
      </p:grpSp>
      <p:sp>
        <p:nvSpPr>
          <p:cNvPr id="18" name="Прямоугольник 17"/>
          <p:cNvSpPr/>
          <p:nvPr/>
        </p:nvSpPr>
        <p:spPr>
          <a:xfrm>
            <a:off x="2576730" y="3514022"/>
            <a:ext cx="1462824" cy="1289753"/>
          </a:xfrm>
          <a:prstGeom prst="rect">
            <a:avLst/>
          </a:prstGeom>
          <a:solidFill>
            <a:srgbClr val="0BE5C1">
              <a:alpha val="15000"/>
            </a:srgbClr>
          </a:solidFill>
        </p:spPr>
        <p:txBody>
          <a:bodyPr wrap="square" lIns="90000" tIns="90000" rIns="90000" bIns="90000">
            <a:spAutoFit/>
          </a:bodyPr>
          <a:lstStyle/>
          <a:p>
            <a:r>
              <a:rPr lang="ru-RU" sz="1200" dirty="0" smtClean="0">
                <a:latin typeface="+mj-lt"/>
                <a:ea typeface="Meiryo" pitchFamily="34" charset="-128"/>
              </a:rPr>
              <a:t>Существует угроза </a:t>
            </a:r>
            <a:r>
              <a:rPr lang="ru-RU" sz="1200" dirty="0" err="1" smtClean="0">
                <a:latin typeface="+mj-lt"/>
                <a:ea typeface="Meiryo" pitchFamily="34" charset="-128"/>
              </a:rPr>
              <a:t>исполь-зования</a:t>
            </a:r>
            <a:r>
              <a:rPr lang="ru-RU" sz="1200" dirty="0" smtClean="0">
                <a:latin typeface="+mj-lt"/>
                <a:ea typeface="Meiryo" pitchFamily="34" charset="-128"/>
              </a:rPr>
              <a:t> </a:t>
            </a:r>
            <a:r>
              <a:rPr lang="ru-RU" sz="1200" dirty="0" err="1" smtClean="0">
                <a:latin typeface="+mj-lt"/>
                <a:ea typeface="Meiryo" pitchFamily="34" charset="-128"/>
              </a:rPr>
              <a:t>боеви-ками</a:t>
            </a:r>
            <a:r>
              <a:rPr lang="ru-RU" sz="1200" dirty="0" smtClean="0">
                <a:latin typeface="+mj-lt"/>
                <a:ea typeface="Meiryo" pitchFamily="34" charset="-128"/>
              </a:rPr>
              <a:t> оружия массового поражения.</a:t>
            </a:r>
            <a:endParaRPr lang="ru-RU" sz="1200" dirty="0">
              <a:latin typeface="+mj-lt"/>
              <a:ea typeface="Meiryo" pitchFamily="34" charset="-128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426167" y="3504626"/>
            <a:ext cx="1462824" cy="1289753"/>
          </a:xfrm>
          <a:prstGeom prst="rect">
            <a:avLst/>
          </a:prstGeom>
          <a:solidFill>
            <a:srgbClr val="0BE5C1">
              <a:alpha val="15000"/>
            </a:srgbClr>
          </a:solidFill>
        </p:spPr>
        <p:txBody>
          <a:bodyPr wrap="square" lIns="90000" tIns="90000" rIns="90000" bIns="90000">
            <a:spAutoFit/>
          </a:bodyPr>
          <a:lstStyle/>
          <a:p>
            <a:r>
              <a:rPr lang="ru-RU" sz="1200" dirty="0" err="1" smtClean="0">
                <a:latin typeface="+mj-lt"/>
                <a:ea typeface="Meiryo" pitchFamily="34" charset="-128"/>
              </a:rPr>
              <a:t>Катастрофи-ческими</a:t>
            </a:r>
            <a:r>
              <a:rPr lang="ru-RU" sz="1200" dirty="0" smtClean="0">
                <a:latin typeface="+mj-lt"/>
                <a:ea typeface="Meiryo" pitchFamily="34" charset="-128"/>
              </a:rPr>
              <a:t> станут последствия терактов на промышленных объектах.</a:t>
            </a:r>
            <a:endParaRPr lang="ru-RU" sz="1200" dirty="0">
              <a:latin typeface="+mj-lt"/>
              <a:ea typeface="Meiryo" pitchFamily="34" charset="-128"/>
            </a:endParaRPr>
          </a:p>
        </p:txBody>
      </p:sp>
      <p:cxnSp>
        <p:nvCxnSpPr>
          <p:cNvPr id="20" name="Соединительная линия уступом 19"/>
          <p:cNvCxnSpPr>
            <a:stCxn id="15" idx="2"/>
            <a:endCxn id="18" idx="0"/>
          </p:cNvCxnSpPr>
          <p:nvPr/>
        </p:nvCxnSpPr>
        <p:spPr>
          <a:xfrm rot="5400000">
            <a:off x="3167155" y="3370558"/>
            <a:ext cx="284451" cy="2476"/>
          </a:xfrm>
          <a:prstGeom prst="bentConnector3">
            <a:avLst>
              <a:gd name="adj1" fmla="val 50000"/>
            </a:avLst>
          </a:prstGeom>
          <a:ln w="12700">
            <a:solidFill>
              <a:srgbClr val="0BE5C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2"/>
          <p:cNvCxnSpPr>
            <a:stCxn id="15" idx="2"/>
            <a:endCxn id="19" idx="0"/>
          </p:cNvCxnSpPr>
          <p:nvPr/>
        </p:nvCxnSpPr>
        <p:spPr>
          <a:xfrm rot="16200000" flipH="1">
            <a:off x="4096571" y="2443617"/>
            <a:ext cx="275055" cy="1846961"/>
          </a:xfrm>
          <a:prstGeom prst="bentConnector3">
            <a:avLst>
              <a:gd name="adj1" fmla="val 50000"/>
            </a:avLst>
          </a:prstGeom>
          <a:ln w="12700">
            <a:solidFill>
              <a:srgbClr val="0BE5C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5133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2" y="0"/>
            <a:ext cx="2916237" cy="5143500"/>
          </a:xfrm>
          <a:prstGeom prst="rect">
            <a:avLst/>
          </a:prstGeom>
          <a:solidFill>
            <a:srgbClr val="0BE5C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15100" y="1598442"/>
            <a:ext cx="2347545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600" dirty="0" smtClean="0">
                <a:solidFill>
                  <a:srgbClr val="2A2A8C"/>
                </a:solidFill>
                <a:latin typeface="+mj-lt"/>
                <a:ea typeface="Meiryo" pitchFamily="34" charset="-128"/>
              </a:rPr>
              <a:t>Терроризм – глобальная проблема.</a:t>
            </a:r>
            <a:endParaRPr lang="ru-RU" sz="1600" dirty="0">
              <a:solidFill>
                <a:srgbClr val="2A2A8C"/>
              </a:solidFill>
              <a:latin typeface="+mj-lt"/>
              <a:ea typeface="Meiryo" pitchFamily="34" charset="-128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797" y="3200802"/>
            <a:ext cx="1553441" cy="1553441"/>
          </a:xfrm>
          <a:prstGeom prst="ellipse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750" y="614606"/>
            <a:ext cx="5546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2A2A8C"/>
                </a:solidFill>
                <a:latin typeface="+mj-lt"/>
              </a:rPr>
              <a:t>Признаки глобальных проблем:</a:t>
            </a:r>
            <a:endParaRPr lang="ru-RU" sz="2000" dirty="0">
              <a:solidFill>
                <a:srgbClr val="2A2A8C"/>
              </a:solidFill>
              <a:latin typeface="+mj-lt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358775" y="1515200"/>
            <a:ext cx="5545265" cy="517065"/>
            <a:chOff x="366232" y="1048519"/>
            <a:chExt cx="5545265" cy="517065"/>
          </a:xfrm>
        </p:grpSpPr>
        <p:sp>
          <p:nvSpPr>
            <p:cNvPr id="9" name="TextBox 8"/>
            <p:cNvSpPr txBox="1"/>
            <p:nvPr/>
          </p:nvSpPr>
          <p:spPr>
            <a:xfrm>
              <a:off x="737355" y="1048519"/>
              <a:ext cx="5174142" cy="5170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ru-RU" sz="1400" dirty="0" smtClean="0"/>
                <a:t>универсальность: это не локальные, а общемировые проблемы;</a:t>
              </a:r>
            </a:p>
          </p:txBody>
        </p:sp>
        <p:pic>
          <p:nvPicPr>
            <p:cNvPr id="10" name="Рисунок 9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7105">
              <a:off x="366232" y="1055833"/>
              <a:ext cx="203520" cy="207306"/>
            </a:xfrm>
            <a:prstGeom prst="rect">
              <a:avLst/>
            </a:prstGeom>
          </p:spPr>
        </p:pic>
      </p:grpSp>
      <p:grpSp>
        <p:nvGrpSpPr>
          <p:cNvPr id="14" name="Группа 13"/>
          <p:cNvGrpSpPr/>
          <p:nvPr/>
        </p:nvGrpSpPr>
        <p:grpSpPr>
          <a:xfrm>
            <a:off x="351314" y="2453974"/>
            <a:ext cx="5546375" cy="775597"/>
            <a:chOff x="366232" y="1048519"/>
            <a:chExt cx="5546375" cy="775597"/>
          </a:xfrm>
        </p:grpSpPr>
        <p:sp>
          <p:nvSpPr>
            <p:cNvPr id="15" name="TextBox 14"/>
            <p:cNvSpPr txBox="1"/>
            <p:nvPr/>
          </p:nvSpPr>
          <p:spPr>
            <a:xfrm>
              <a:off x="738465" y="1048519"/>
              <a:ext cx="5174142" cy="7755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ru-RU" sz="1400" dirty="0"/>
                <a:t>к</a:t>
              </a:r>
              <a:r>
                <a:rPr lang="ru-RU" sz="1400" dirty="0" smtClean="0"/>
                <a:t>атастрофические последствия проблемы, которые могут поставить под угрозу существование человеческой цивилизации.</a:t>
              </a:r>
            </a:p>
          </p:txBody>
        </p:sp>
        <p:pic>
          <p:nvPicPr>
            <p:cNvPr id="17" name="Рисунок 16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7105">
              <a:off x="366232" y="1055833"/>
              <a:ext cx="203520" cy="207306"/>
            </a:xfrm>
            <a:prstGeom prst="rect">
              <a:avLst/>
            </a:prstGeom>
          </p:spPr>
        </p:pic>
      </p:grpSp>
      <p:grpSp>
        <p:nvGrpSpPr>
          <p:cNvPr id="21" name="Группа 20"/>
          <p:cNvGrpSpPr/>
          <p:nvPr/>
        </p:nvGrpSpPr>
        <p:grpSpPr>
          <a:xfrm>
            <a:off x="355702" y="3651280"/>
            <a:ext cx="5554076" cy="258532"/>
            <a:chOff x="366232" y="1039356"/>
            <a:chExt cx="5554076" cy="258532"/>
          </a:xfrm>
        </p:grpSpPr>
        <p:sp>
          <p:nvSpPr>
            <p:cNvPr id="22" name="TextBox 21"/>
            <p:cNvSpPr txBox="1"/>
            <p:nvPr/>
          </p:nvSpPr>
          <p:spPr>
            <a:xfrm>
              <a:off x="746166" y="1039356"/>
              <a:ext cx="5174142" cy="2585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ru-RU" sz="1400" dirty="0" smtClean="0"/>
                <a:t>комплексность проблемы.</a:t>
              </a:r>
            </a:p>
          </p:txBody>
        </p:sp>
        <p:pic>
          <p:nvPicPr>
            <p:cNvPr id="24" name="Рисунок 23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7105">
              <a:off x="366232" y="1055833"/>
              <a:ext cx="203520" cy="2073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37352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2" y="0"/>
            <a:ext cx="2916237" cy="5143500"/>
          </a:xfrm>
          <a:prstGeom prst="rect">
            <a:avLst/>
          </a:prstGeom>
          <a:solidFill>
            <a:srgbClr val="0BE5C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61136" y="1236492"/>
            <a:ext cx="2301509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600" dirty="0" smtClean="0">
                <a:solidFill>
                  <a:srgbClr val="2A2A8C"/>
                </a:solidFill>
                <a:latin typeface="+mj-lt"/>
                <a:ea typeface="Meiryo" pitchFamily="34" charset="-128"/>
              </a:rPr>
              <a:t>Стратегии борьбы с терроризмом:</a:t>
            </a:r>
            <a:endParaRPr lang="ru-RU" sz="1600" dirty="0">
              <a:solidFill>
                <a:srgbClr val="2A2A8C"/>
              </a:solidFill>
              <a:latin typeface="+mj-lt"/>
              <a:ea typeface="Meiryo" pitchFamily="34" charset="-128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797" y="3200802"/>
            <a:ext cx="1553441" cy="1553441"/>
          </a:xfrm>
          <a:prstGeom prst="ellipse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34934" y="1997372"/>
            <a:ext cx="23277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/>
            <a:r>
              <a:rPr lang="ru-RU" sz="1300" dirty="0" smtClean="0"/>
              <a:t>1. Консервативная.</a:t>
            </a:r>
          </a:p>
          <a:p>
            <a:pPr marL="182563" indent="-182563"/>
            <a:endParaRPr lang="ru-RU" sz="700" dirty="0"/>
          </a:p>
          <a:p>
            <a:r>
              <a:rPr lang="ru-RU" sz="1300" dirty="0" smtClean="0"/>
              <a:t>2. Прогрессивная.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358775" y="551638"/>
            <a:ext cx="5648735" cy="757323"/>
            <a:chOff x="366232" y="1048519"/>
            <a:chExt cx="5648735" cy="757323"/>
          </a:xfrm>
        </p:grpSpPr>
        <p:sp>
          <p:nvSpPr>
            <p:cNvPr id="9" name="TextBox 8"/>
            <p:cNvSpPr txBox="1"/>
            <p:nvPr/>
          </p:nvSpPr>
          <p:spPr>
            <a:xfrm>
              <a:off x="729767" y="1048519"/>
              <a:ext cx="5285200" cy="7573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ru-RU" sz="1400" dirty="0" smtClean="0"/>
                <a:t>Консервативная стратегия: частичные уступки требованиям </a:t>
              </a:r>
            </a:p>
            <a:p>
              <a:pPr>
                <a:lnSpc>
                  <a:spcPct val="120000"/>
                </a:lnSpc>
              </a:pPr>
              <a:r>
                <a:rPr lang="ru-RU" sz="1400" dirty="0" smtClean="0"/>
                <a:t>террористов, признание их лидеров равноправными </a:t>
              </a:r>
            </a:p>
            <a:p>
              <a:pPr>
                <a:lnSpc>
                  <a:spcPct val="120000"/>
                </a:lnSpc>
              </a:pPr>
              <a:r>
                <a:rPr lang="ru-RU" sz="1400" dirty="0" smtClean="0"/>
                <a:t>партнёрами по переговорам. </a:t>
              </a:r>
            </a:p>
          </p:txBody>
        </p:sp>
        <p:pic>
          <p:nvPicPr>
            <p:cNvPr id="10" name="Рисунок 9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7105">
              <a:off x="366232" y="1055833"/>
              <a:ext cx="203520" cy="207306"/>
            </a:xfrm>
            <a:prstGeom prst="rect">
              <a:avLst/>
            </a:prstGeom>
          </p:spPr>
        </p:pic>
      </p:grpSp>
      <p:grpSp>
        <p:nvGrpSpPr>
          <p:cNvPr id="11" name="Группа 10"/>
          <p:cNvGrpSpPr/>
          <p:nvPr/>
        </p:nvGrpSpPr>
        <p:grpSpPr>
          <a:xfrm>
            <a:off x="358775" y="1728935"/>
            <a:ext cx="5648735" cy="775597"/>
            <a:chOff x="366232" y="1048519"/>
            <a:chExt cx="5648735" cy="775597"/>
          </a:xfrm>
        </p:grpSpPr>
        <p:sp>
          <p:nvSpPr>
            <p:cNvPr id="12" name="TextBox 11"/>
            <p:cNvSpPr txBox="1"/>
            <p:nvPr/>
          </p:nvSpPr>
          <p:spPr>
            <a:xfrm>
              <a:off x="729767" y="1048519"/>
              <a:ext cx="5285200" cy="7755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ru-RU" sz="1400" dirty="0" smtClean="0"/>
                <a:t>Прогрессивная стратегия: безоговорочное уничтожение террористов, отказ от переговоров и заключения перемирий. </a:t>
              </a:r>
            </a:p>
          </p:txBody>
        </p:sp>
        <p:pic>
          <p:nvPicPr>
            <p:cNvPr id="13" name="Рисунок 12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7105">
              <a:off x="366232" y="1055833"/>
              <a:ext cx="203520" cy="207306"/>
            </a:xfrm>
            <a:prstGeom prst="rect">
              <a:avLst/>
            </a:prstGeom>
          </p:spPr>
        </p:pic>
      </p:grpSp>
      <p:sp>
        <p:nvSpPr>
          <p:cNvPr id="21" name="Прямоугольник 20"/>
          <p:cNvSpPr/>
          <p:nvPr/>
        </p:nvSpPr>
        <p:spPr>
          <a:xfrm>
            <a:off x="722315" y="2852023"/>
            <a:ext cx="2265366" cy="735756"/>
          </a:xfrm>
          <a:prstGeom prst="rect">
            <a:avLst/>
          </a:prstGeom>
          <a:solidFill>
            <a:srgbClr val="0BE5C1">
              <a:alpha val="15000"/>
            </a:srgbClr>
          </a:solidFill>
        </p:spPr>
        <p:txBody>
          <a:bodyPr wrap="square" lIns="90000" tIns="90000" rIns="90000" bIns="90000">
            <a:spAutoFit/>
          </a:bodyPr>
          <a:lstStyle/>
          <a:p>
            <a:r>
              <a:rPr lang="ru-RU" sz="1200" dirty="0" smtClean="0">
                <a:latin typeface="+mj-lt"/>
                <a:ea typeface="Meiryo" pitchFamily="34" charset="-128"/>
              </a:rPr>
              <a:t>Коллективное возмездие для семей, этносов, конфессий террористов.</a:t>
            </a:r>
            <a:endParaRPr lang="ru-RU" sz="1200" dirty="0">
              <a:latin typeface="+mj-lt"/>
              <a:ea typeface="Meiryo" pitchFamily="34" charset="-128"/>
            </a:endParaRPr>
          </a:p>
        </p:txBody>
      </p:sp>
      <p:cxnSp>
        <p:nvCxnSpPr>
          <p:cNvPr id="22" name="Соединительная линия уступом 21"/>
          <p:cNvCxnSpPr>
            <a:stCxn id="12" idx="2"/>
            <a:endCxn id="21" idx="0"/>
          </p:cNvCxnSpPr>
          <p:nvPr/>
        </p:nvCxnSpPr>
        <p:spPr>
          <a:xfrm rot="5400000">
            <a:off x="2436209" y="1923321"/>
            <a:ext cx="347491" cy="1509912"/>
          </a:xfrm>
          <a:prstGeom prst="bentConnector3">
            <a:avLst>
              <a:gd name="adj1" fmla="val 50000"/>
            </a:avLst>
          </a:prstGeom>
          <a:ln w="12700">
            <a:solidFill>
              <a:srgbClr val="0BE5C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3742150" y="2852023"/>
            <a:ext cx="2265366" cy="735756"/>
          </a:xfrm>
          <a:prstGeom prst="rect">
            <a:avLst/>
          </a:prstGeom>
          <a:solidFill>
            <a:srgbClr val="0BE5C1">
              <a:alpha val="15000"/>
            </a:srgbClr>
          </a:solidFill>
        </p:spPr>
        <p:txBody>
          <a:bodyPr wrap="square" lIns="90000" tIns="90000" rIns="90000" bIns="90000">
            <a:spAutoFit/>
          </a:bodyPr>
          <a:lstStyle/>
          <a:p>
            <a:r>
              <a:rPr lang="ru-RU" sz="1200" dirty="0" smtClean="0">
                <a:latin typeface="+mj-lt"/>
                <a:ea typeface="Meiryo" pitchFamily="34" charset="-128"/>
              </a:rPr>
              <a:t>Ограничение прав иммигрантов из определённых регионов.</a:t>
            </a:r>
            <a:endParaRPr lang="ru-RU" sz="1200" dirty="0">
              <a:latin typeface="+mj-lt"/>
              <a:ea typeface="Meiryo" pitchFamily="34" charset="-128"/>
            </a:endParaRPr>
          </a:p>
        </p:txBody>
      </p:sp>
      <p:cxnSp>
        <p:nvCxnSpPr>
          <p:cNvPr id="24" name="Соединительная линия уступом 23"/>
          <p:cNvCxnSpPr>
            <a:stCxn id="12" idx="2"/>
            <a:endCxn id="23" idx="0"/>
          </p:cNvCxnSpPr>
          <p:nvPr/>
        </p:nvCxnSpPr>
        <p:spPr>
          <a:xfrm rot="16200000" flipH="1">
            <a:off x="3946126" y="1923315"/>
            <a:ext cx="347491" cy="1509923"/>
          </a:xfrm>
          <a:prstGeom prst="bentConnector3">
            <a:avLst>
              <a:gd name="adj1" fmla="val 50000"/>
            </a:avLst>
          </a:prstGeom>
          <a:ln w="12700">
            <a:solidFill>
              <a:srgbClr val="0BE5C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715980" y="3935271"/>
            <a:ext cx="2265366" cy="735756"/>
          </a:xfrm>
          <a:prstGeom prst="rect">
            <a:avLst/>
          </a:prstGeom>
          <a:solidFill>
            <a:srgbClr val="0BE5C1">
              <a:alpha val="15000"/>
            </a:srgbClr>
          </a:solidFill>
        </p:spPr>
        <p:txBody>
          <a:bodyPr wrap="square" lIns="90000" tIns="90000" rIns="90000" bIns="90000">
            <a:spAutoFit/>
          </a:bodyPr>
          <a:lstStyle/>
          <a:p>
            <a:r>
              <a:rPr lang="ru-RU" sz="1200" dirty="0" smtClean="0">
                <a:latin typeface="+mj-lt"/>
                <a:ea typeface="Meiryo" pitchFamily="34" charset="-128"/>
              </a:rPr>
              <a:t>Ликвидация финансовой базы террористических организаций.</a:t>
            </a:r>
            <a:endParaRPr lang="ru-RU" sz="1200" dirty="0">
              <a:latin typeface="+mj-lt"/>
              <a:ea typeface="Meiryo" pitchFamily="34" charset="-128"/>
            </a:endParaRPr>
          </a:p>
        </p:txBody>
      </p:sp>
      <p:cxnSp>
        <p:nvCxnSpPr>
          <p:cNvPr id="26" name="Соединительная линия уступом 25"/>
          <p:cNvCxnSpPr>
            <a:stCxn id="12" idx="2"/>
            <a:endCxn id="25" idx="0"/>
          </p:cNvCxnSpPr>
          <p:nvPr/>
        </p:nvCxnSpPr>
        <p:spPr>
          <a:xfrm rot="5400000">
            <a:off x="1891418" y="2461778"/>
            <a:ext cx="1430739" cy="1516247"/>
          </a:xfrm>
          <a:prstGeom prst="bentConnector3">
            <a:avLst>
              <a:gd name="adj1" fmla="val 89859"/>
            </a:avLst>
          </a:prstGeom>
          <a:ln w="12700">
            <a:solidFill>
              <a:srgbClr val="0BE5C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3742144" y="3935271"/>
            <a:ext cx="2265366" cy="735756"/>
          </a:xfrm>
          <a:prstGeom prst="rect">
            <a:avLst/>
          </a:prstGeom>
          <a:solidFill>
            <a:srgbClr val="0BE5C1">
              <a:alpha val="15000"/>
            </a:srgbClr>
          </a:solidFill>
        </p:spPr>
        <p:txBody>
          <a:bodyPr wrap="square" lIns="90000" tIns="90000" rIns="90000" bIns="90000">
            <a:spAutoFit/>
          </a:bodyPr>
          <a:lstStyle/>
          <a:p>
            <a:r>
              <a:rPr lang="ru-RU" sz="1200" dirty="0" smtClean="0">
                <a:latin typeface="+mj-lt"/>
                <a:ea typeface="Meiryo" pitchFamily="34" charset="-128"/>
              </a:rPr>
              <a:t>Борьба с криминалом – источником доходов террористов. </a:t>
            </a:r>
            <a:endParaRPr lang="ru-RU" sz="1200" dirty="0">
              <a:latin typeface="+mj-lt"/>
              <a:ea typeface="Meiryo" pitchFamily="34" charset="-128"/>
            </a:endParaRPr>
          </a:p>
        </p:txBody>
      </p:sp>
      <p:cxnSp>
        <p:nvCxnSpPr>
          <p:cNvPr id="28" name="Соединительная линия уступом 27"/>
          <p:cNvCxnSpPr>
            <a:stCxn id="12" idx="2"/>
            <a:endCxn id="27" idx="0"/>
          </p:cNvCxnSpPr>
          <p:nvPr/>
        </p:nvCxnSpPr>
        <p:spPr>
          <a:xfrm rot="16200000" flipH="1">
            <a:off x="3404499" y="2464942"/>
            <a:ext cx="1430739" cy="1509917"/>
          </a:xfrm>
          <a:prstGeom prst="bentConnector3">
            <a:avLst>
              <a:gd name="adj1" fmla="val 89859"/>
            </a:avLst>
          </a:prstGeom>
          <a:ln w="12700">
            <a:solidFill>
              <a:srgbClr val="0BE5C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32290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1" grpId="0" animBg="1"/>
      <p:bldP spid="23" grpId="0" animBg="1"/>
      <p:bldP spid="25" grpId="0" animBg="1"/>
      <p:bldP spid="2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2768958"/>
            <a:ext cx="2086542" cy="2086542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  <p:sp>
        <p:nvSpPr>
          <p:cNvPr id="3" name="TextBox 2"/>
          <p:cNvSpPr txBox="1"/>
          <p:nvPr/>
        </p:nvSpPr>
        <p:spPr>
          <a:xfrm>
            <a:off x="2052996" y="3519841"/>
            <a:ext cx="5916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effectLst>
                  <a:glow rad="254000">
                    <a:schemeClr val="bg1"/>
                  </a:glow>
                </a:effectLst>
                <a:latin typeface="+mj-lt"/>
              </a:rPr>
              <a:t>Наказание за совершение теракта вплоть до пожизненного лишения свободы.</a:t>
            </a:r>
            <a:endParaRPr lang="ru-RU" sz="1600" dirty="0">
              <a:effectLst>
                <a:glow rad="254000">
                  <a:schemeClr val="bg1"/>
                </a:glow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2996" y="3519840"/>
            <a:ext cx="5916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effectLst>
                  <a:glow rad="254000">
                    <a:schemeClr val="bg1"/>
                  </a:glow>
                </a:effectLst>
                <a:latin typeface="+mj-lt"/>
              </a:rPr>
              <a:t>Ответственность за содействие террористической деятельности.</a:t>
            </a:r>
            <a:endParaRPr lang="ru-RU" sz="1600" dirty="0">
              <a:effectLst>
                <a:glow rad="254000">
                  <a:schemeClr val="bg1"/>
                </a:glow>
              </a:effectLst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2996" y="3396728"/>
            <a:ext cx="5916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effectLst>
                  <a:glow rad="254000">
                    <a:schemeClr val="bg1"/>
                  </a:glow>
                </a:effectLst>
                <a:latin typeface="+mj-lt"/>
              </a:rPr>
              <a:t>Ответственность за публичные призывы к террористической деятельности и публичное </a:t>
            </a:r>
          </a:p>
          <a:p>
            <a:r>
              <a:rPr lang="ru-RU" sz="1600" dirty="0" smtClean="0">
                <a:effectLst>
                  <a:glow rad="254000">
                    <a:schemeClr val="bg1"/>
                  </a:glow>
                </a:effectLst>
                <a:latin typeface="+mj-lt"/>
              </a:rPr>
              <a:t>её оправдание.</a:t>
            </a:r>
            <a:endParaRPr lang="ru-RU" sz="1600" dirty="0">
              <a:effectLst>
                <a:glow rad="254000">
                  <a:schemeClr val="bg1"/>
                </a:glo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72330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6.17284E-7 L -0.00712 -0.5842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29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6.17284E-7 L -0.00382 -0.4179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20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6.17284E-7 L -0.00278 -0.24105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120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6" grpId="0"/>
      <p:bldP spid="6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718948" y="3651280"/>
            <a:ext cx="5190325" cy="7755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dirty="0" smtClean="0">
                <a:noFill/>
              </a:rPr>
              <a:t>Комплексность проблемы</a:t>
            </a:r>
            <a:r>
              <a:rPr lang="ru-RU" sz="1400" dirty="0" smtClean="0"/>
              <a:t>: её невозможно решить без решения проблемы Севера и Юга, массовой бедности, преодоления негативных последствий глобализации.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27762" y="0"/>
            <a:ext cx="2916237" cy="5143500"/>
          </a:xfrm>
          <a:prstGeom prst="rect">
            <a:avLst/>
          </a:prstGeom>
          <a:solidFill>
            <a:srgbClr val="0BE5C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15100" y="1598442"/>
            <a:ext cx="2347545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600" dirty="0" smtClean="0">
                <a:solidFill>
                  <a:srgbClr val="2A2A8C"/>
                </a:solidFill>
                <a:latin typeface="+mj-lt"/>
                <a:ea typeface="Meiryo" pitchFamily="34" charset="-128"/>
              </a:rPr>
              <a:t>Терроризм – глобальная проблема.</a:t>
            </a:r>
            <a:endParaRPr lang="ru-RU" sz="1600" dirty="0">
              <a:solidFill>
                <a:srgbClr val="2A2A8C"/>
              </a:solidFill>
              <a:latin typeface="+mj-lt"/>
              <a:ea typeface="Meiryo" pitchFamily="34" charset="-128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797" y="3200802"/>
            <a:ext cx="1553441" cy="1553441"/>
          </a:xfrm>
          <a:prstGeom prst="ellipse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750" y="614606"/>
            <a:ext cx="5546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2A2A8C"/>
                </a:solidFill>
                <a:latin typeface="+mj-lt"/>
              </a:rPr>
              <a:t>Признаки глобальных проблем:</a:t>
            </a:r>
            <a:endParaRPr lang="ru-RU" sz="2000" dirty="0">
              <a:solidFill>
                <a:srgbClr val="2A2A8C"/>
              </a:solidFill>
              <a:latin typeface="+mj-lt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358775" y="1515200"/>
            <a:ext cx="5545265" cy="517065"/>
            <a:chOff x="366232" y="1048519"/>
            <a:chExt cx="5545265" cy="517065"/>
          </a:xfrm>
        </p:grpSpPr>
        <p:sp>
          <p:nvSpPr>
            <p:cNvPr id="9" name="TextBox 8"/>
            <p:cNvSpPr txBox="1"/>
            <p:nvPr/>
          </p:nvSpPr>
          <p:spPr>
            <a:xfrm>
              <a:off x="737355" y="1048519"/>
              <a:ext cx="5174142" cy="5170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ru-RU" sz="1400" dirty="0" smtClean="0"/>
                <a:t>универсальность: это не локальные, а общемировые проблемы;</a:t>
              </a:r>
            </a:p>
          </p:txBody>
        </p:sp>
        <p:pic>
          <p:nvPicPr>
            <p:cNvPr id="10" name="Рисунок 9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7105">
              <a:off x="366232" y="1055833"/>
              <a:ext cx="203520" cy="207306"/>
            </a:xfrm>
            <a:prstGeom prst="rect">
              <a:avLst/>
            </a:prstGeom>
          </p:spPr>
        </p:pic>
      </p:grpSp>
      <p:grpSp>
        <p:nvGrpSpPr>
          <p:cNvPr id="14" name="Группа 13"/>
          <p:cNvGrpSpPr/>
          <p:nvPr/>
        </p:nvGrpSpPr>
        <p:grpSpPr>
          <a:xfrm>
            <a:off x="351314" y="2453974"/>
            <a:ext cx="5546375" cy="775597"/>
            <a:chOff x="366232" y="1048519"/>
            <a:chExt cx="5546375" cy="775597"/>
          </a:xfrm>
        </p:grpSpPr>
        <p:sp>
          <p:nvSpPr>
            <p:cNvPr id="15" name="TextBox 14"/>
            <p:cNvSpPr txBox="1"/>
            <p:nvPr/>
          </p:nvSpPr>
          <p:spPr>
            <a:xfrm>
              <a:off x="738465" y="1048519"/>
              <a:ext cx="5174142" cy="7755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ru-RU" sz="1400" dirty="0" smtClean="0"/>
                <a:t>катастрофические последствия проблемы, которые могут поставить под угрозу существование человеческой цивилизации;</a:t>
              </a:r>
            </a:p>
          </p:txBody>
        </p:sp>
        <p:pic>
          <p:nvPicPr>
            <p:cNvPr id="17" name="Рисунок 16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7105">
              <a:off x="366232" y="1055833"/>
              <a:ext cx="203520" cy="207306"/>
            </a:xfrm>
            <a:prstGeom prst="rect">
              <a:avLst/>
            </a:prstGeom>
          </p:spPr>
        </p:pic>
      </p:grpSp>
      <p:grpSp>
        <p:nvGrpSpPr>
          <p:cNvPr id="21" name="Группа 20"/>
          <p:cNvGrpSpPr/>
          <p:nvPr/>
        </p:nvGrpSpPr>
        <p:grpSpPr>
          <a:xfrm>
            <a:off x="355702" y="3651280"/>
            <a:ext cx="5554076" cy="240259"/>
            <a:chOff x="366232" y="1039356"/>
            <a:chExt cx="5554076" cy="240259"/>
          </a:xfrm>
        </p:grpSpPr>
        <p:sp>
          <p:nvSpPr>
            <p:cNvPr id="22" name="TextBox 21"/>
            <p:cNvSpPr txBox="1"/>
            <p:nvPr/>
          </p:nvSpPr>
          <p:spPr>
            <a:xfrm>
              <a:off x="746166" y="1039356"/>
              <a:ext cx="5174142" cy="2402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ru-RU" sz="1400" dirty="0" smtClean="0"/>
                <a:t>комплексность проблемы </a:t>
              </a:r>
              <a:r>
                <a:rPr lang="ru-RU" sz="1400" dirty="0" smtClean="0">
                  <a:noFill/>
                </a:rPr>
                <a:t>её невозможно решить без</a:t>
              </a:r>
            </a:p>
          </p:txBody>
        </p:sp>
        <p:pic>
          <p:nvPicPr>
            <p:cNvPr id="24" name="Рисунок 23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7105">
              <a:off x="366232" y="1055833"/>
              <a:ext cx="203520" cy="2073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3336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795" y="339725"/>
            <a:ext cx="4464050" cy="4464050"/>
          </a:xfrm>
          <a:prstGeom prst="ellipse">
            <a:avLst/>
          </a:prstGeom>
          <a:ln w="25400">
            <a:solidFill>
              <a:srgbClr val="09BFA1"/>
            </a:solidFill>
          </a:ln>
        </p:spPr>
      </p:pic>
    </p:spTree>
    <p:extLst>
      <p:ext uri="{BB962C8B-B14F-4D97-AF65-F5344CB8AC3E}">
        <p14:creationId xmlns:p14="http://schemas.microsoft.com/office/powerpoint/2010/main" val="3521670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6616" y="222787"/>
            <a:ext cx="5555859" cy="397201"/>
          </a:xfrm>
          <a:prstGeom prst="rect">
            <a:avLst/>
          </a:prstGeom>
          <a:solidFill>
            <a:schemeClr val="bg1">
              <a:alpha val="84000"/>
            </a:schemeClr>
          </a:solidFill>
          <a:effectLst>
            <a:softEdge rad="63500"/>
          </a:effectLst>
        </p:spPr>
        <p:txBody>
          <a:bodyPr wrap="square" lIns="90000" tIns="90000" rIns="90000" bIns="9000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31 января 2016 г. Теракт в окрестностях </a:t>
            </a:r>
            <a:r>
              <a:rPr lang="ru-RU" sz="1400" dirty="0" err="1" smtClean="0">
                <a:ea typeface="Meiryo" pitchFamily="34" charset="-128"/>
              </a:rPr>
              <a:t>Майдугури</a:t>
            </a:r>
            <a:r>
              <a:rPr lang="ru-RU" sz="1400" dirty="0" smtClean="0">
                <a:ea typeface="Meiryo" pitchFamily="34" charset="-128"/>
              </a:rPr>
              <a:t>, </a:t>
            </a:r>
            <a:r>
              <a:rPr lang="ru-RU" sz="1400" dirty="0">
                <a:ea typeface="Meiryo" pitchFamily="34" charset="-128"/>
              </a:rPr>
              <a:t>Н</a:t>
            </a:r>
            <a:r>
              <a:rPr lang="ru-RU" sz="1400" dirty="0" smtClean="0">
                <a:ea typeface="Meiryo" pitchFamily="34" charset="-128"/>
              </a:rPr>
              <a:t>игерия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13197" y="1476633"/>
            <a:ext cx="336138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8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+mj-lt"/>
              </a:rPr>
              <a:t>65</a:t>
            </a:r>
            <a:endParaRPr lang="ru-RU" sz="138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94842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6616" y="222787"/>
            <a:ext cx="3899144" cy="397201"/>
          </a:xfrm>
          <a:prstGeom prst="rect">
            <a:avLst/>
          </a:prstGeom>
          <a:solidFill>
            <a:schemeClr val="bg1">
              <a:alpha val="84000"/>
            </a:schemeClr>
          </a:solidFill>
          <a:effectLst>
            <a:softEdge rad="63500"/>
          </a:effectLst>
        </p:spPr>
        <p:txBody>
          <a:bodyPr wrap="square" lIns="90000" tIns="90000" rIns="90000" bIns="9000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31 января 2016 г. Теракт в Дамаске, Сирия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13197" y="1476633"/>
            <a:ext cx="336138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8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+mj-lt"/>
              </a:rPr>
              <a:t>59</a:t>
            </a:r>
            <a:endParaRPr lang="ru-RU" sz="138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04750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6616" y="222787"/>
            <a:ext cx="4529064" cy="397201"/>
          </a:xfrm>
          <a:prstGeom prst="rect">
            <a:avLst/>
          </a:prstGeom>
          <a:solidFill>
            <a:schemeClr val="bg1">
              <a:alpha val="84000"/>
            </a:schemeClr>
          </a:solidFill>
          <a:effectLst>
            <a:softEdge rad="63500"/>
          </a:effectLst>
        </p:spPr>
        <p:txBody>
          <a:bodyPr wrap="square" lIns="90000" tIns="90000" rIns="90000" bIns="9000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9 февраля 2016 г. Теракт в штате </a:t>
            </a:r>
            <a:r>
              <a:rPr lang="ru-RU" sz="1400" dirty="0" err="1" smtClean="0">
                <a:ea typeface="Meiryo" pitchFamily="34" charset="-128"/>
              </a:rPr>
              <a:t>Борно</a:t>
            </a:r>
            <a:r>
              <a:rPr lang="ru-RU" sz="1400" dirty="0" smtClean="0">
                <a:ea typeface="Meiryo" pitchFamily="34" charset="-128"/>
              </a:rPr>
              <a:t>, Нигерия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13197" y="1476633"/>
            <a:ext cx="336138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8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+mj-lt"/>
              </a:rPr>
              <a:t>60</a:t>
            </a:r>
            <a:endParaRPr lang="ru-RU" sz="138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8980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6616" y="222787"/>
            <a:ext cx="4518904" cy="397201"/>
          </a:xfrm>
          <a:prstGeom prst="rect">
            <a:avLst/>
          </a:prstGeom>
          <a:solidFill>
            <a:schemeClr val="bg1">
              <a:alpha val="84000"/>
            </a:schemeClr>
          </a:solidFill>
          <a:effectLst>
            <a:softEdge rad="63500"/>
          </a:effectLst>
        </p:spPr>
        <p:txBody>
          <a:bodyPr wrap="square" lIns="90000" tIns="90000" rIns="90000" bIns="9000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29 февраля 2016 г. Теракт в Эль-</a:t>
            </a:r>
            <a:r>
              <a:rPr lang="ru-RU" sz="1400" dirty="0" err="1" smtClean="0">
                <a:ea typeface="Meiryo" pitchFamily="34" charset="-128"/>
              </a:rPr>
              <a:t>Микдадии</a:t>
            </a:r>
            <a:r>
              <a:rPr lang="ru-RU" sz="1400" dirty="0" smtClean="0">
                <a:ea typeface="Meiryo" pitchFamily="34" charset="-128"/>
              </a:rPr>
              <a:t>, Ирак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13197" y="1476633"/>
            <a:ext cx="336138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8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+mj-lt"/>
              </a:rPr>
              <a:t>35</a:t>
            </a:r>
            <a:endParaRPr lang="ru-RU" sz="138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1770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6616" y="222787"/>
            <a:ext cx="3949944" cy="397201"/>
          </a:xfrm>
          <a:prstGeom prst="rect">
            <a:avLst/>
          </a:prstGeom>
          <a:solidFill>
            <a:schemeClr val="bg1">
              <a:alpha val="84000"/>
            </a:schemeClr>
          </a:solidFill>
          <a:effectLst>
            <a:softEdge rad="63500"/>
          </a:effectLst>
        </p:spPr>
        <p:txBody>
          <a:bodyPr wrap="square" lIns="90000" tIns="90000" rIns="90000" bIns="9000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13 марта 2016 г. Теракт в Стамбуле, Турция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13197" y="1476633"/>
            <a:ext cx="336138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8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+mj-lt"/>
              </a:rPr>
              <a:t>37</a:t>
            </a:r>
            <a:endParaRPr lang="ru-RU" sz="138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20843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6616" y="222787"/>
            <a:ext cx="4212257" cy="397201"/>
          </a:xfrm>
          <a:prstGeom prst="rect">
            <a:avLst/>
          </a:prstGeom>
          <a:solidFill>
            <a:schemeClr val="bg1">
              <a:alpha val="84000"/>
            </a:schemeClr>
          </a:solidFill>
          <a:effectLst>
            <a:softEdge rad="63500"/>
          </a:effectLst>
        </p:spPr>
        <p:txBody>
          <a:bodyPr wrap="square" lIns="90000" tIns="90000" rIns="90000" bIns="9000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22 марта 2016 г. Теракты в Брюсселе, Бельгия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13197" y="1476633"/>
            <a:ext cx="336138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8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+mj-lt"/>
              </a:rPr>
              <a:t>34</a:t>
            </a:r>
            <a:endParaRPr lang="ru-RU" sz="138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+mj-l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0" y="-462"/>
            <a:ext cx="9144000" cy="5143962"/>
            <a:chOff x="0" y="-462"/>
            <a:chExt cx="9144000" cy="5143963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695"/>
            <a:stretch/>
          </p:blipFill>
          <p:spPr>
            <a:xfrm>
              <a:off x="0" y="0"/>
              <a:ext cx="4572000" cy="2577766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95" b="5437"/>
            <a:stretch/>
          </p:blipFill>
          <p:spPr>
            <a:xfrm>
              <a:off x="0" y="2576051"/>
              <a:ext cx="4572000" cy="256745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2168" y="-462"/>
              <a:ext cx="4581832" cy="257651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44" b="8792"/>
            <a:stretch/>
          </p:blipFill>
          <p:spPr>
            <a:xfrm>
              <a:off x="4562168" y="2576052"/>
              <a:ext cx="4581832" cy="2567448"/>
            </a:xfrm>
            <a:prstGeom prst="rect">
              <a:avLst/>
            </a:prstGeom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08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11715</TotalTime>
  <Words>811</Words>
  <Application>Microsoft Office PowerPoint</Application>
  <PresentationFormat>Экран (16:9)</PresentationFormat>
  <Paragraphs>177</Paragraphs>
  <Slides>39</Slides>
  <Notes>39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6" baseType="lpstr">
      <vt:lpstr>Meiryo</vt:lpstr>
      <vt:lpstr>Roboto Slab</vt:lpstr>
      <vt:lpstr>Open Sans</vt:lpstr>
      <vt:lpstr>Calibri</vt:lpstr>
      <vt:lpstr>Wingdings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abook</cp:lastModifiedBy>
  <cp:revision>700</cp:revision>
  <dcterms:created xsi:type="dcterms:W3CDTF">2015-12-14T06:35:07Z</dcterms:created>
  <dcterms:modified xsi:type="dcterms:W3CDTF">2016-06-24T04:48:21Z</dcterms:modified>
</cp:coreProperties>
</file>